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bstracted Dream" panose="020B0604020202020204" charset="-128"/>
      <p:regular r:id="rId19"/>
    </p:embeddedFont>
    <p:embeddedFont>
      <p:font typeface="Dynapuff Condense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Ask for Check-In prompt during Drop in prep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 Graphics depicting positive and negative stress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Mention during prep meeting: </a:t>
            </a:r>
          </a:p>
          <a:p>
            <a:endParaRPr lang="en-US"/>
          </a:p>
          <a:p>
            <a:r>
              <a:rPr lang="en-US"/>
              <a:t>Stress is a general terms that include physical (over-exertion, infection, sleep deprivation etc.) as well as psychological. For this series for our focusing on the psychological and emotional sources of stress...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 bars to separate each graphic with </a:t>
            </a:r>
          </a:p>
          <a:p>
            <a:endParaRPr lang="en-US"/>
          </a:p>
          <a:p>
            <a:r>
              <a:rPr lang="en-US"/>
              <a:t>Some of common signs of too much stress include: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Emotional: Anxiety, Depression, Irritability, Restlessness </a:t>
            </a:r>
          </a:p>
          <a:p>
            <a:r>
              <a:rPr lang="en-US"/>
              <a:t> </a:t>
            </a:r>
          </a:p>
          <a:p>
            <a:r>
              <a:rPr lang="en-US"/>
              <a:t>Physical: </a:t>
            </a:r>
          </a:p>
          <a:p>
            <a:endParaRPr lang="en-US"/>
          </a:p>
          <a:p>
            <a:r>
              <a:rPr lang="en-US"/>
              <a:t>Headaches: overstimulation, </a:t>
            </a:r>
          </a:p>
          <a:p>
            <a:endParaRPr lang="en-US"/>
          </a:p>
          <a:p>
            <a:r>
              <a:rPr lang="en-US"/>
              <a:t>Poor Sleep: inability to fall and stay asleep, poor sleep quality and feeling not well rested </a:t>
            </a:r>
          </a:p>
          <a:p>
            <a:endParaRPr lang="en-US"/>
          </a:p>
          <a:p>
            <a:r>
              <a:rPr lang="en-US"/>
              <a:t>Concentration and Brain Fog: memory problems, and </a:t>
            </a:r>
          </a:p>
          <a:p>
            <a:endParaRPr lang="en-US"/>
          </a:p>
          <a:p>
            <a:r>
              <a:rPr lang="en-US"/>
              <a:t>Digestive Problems: Bloating, diarrhea, indigestion and pain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 bars to separate each graphic with </a:t>
            </a:r>
          </a:p>
          <a:p>
            <a:endParaRPr lang="en-US"/>
          </a:p>
          <a:p>
            <a:r>
              <a:rPr lang="en-US"/>
              <a:t>Some of common signs of too much stress include: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Emotional: Anxiety, Depression, Irritability, Restlessness </a:t>
            </a:r>
          </a:p>
          <a:p>
            <a:r>
              <a:rPr lang="en-US"/>
              <a:t> </a:t>
            </a:r>
          </a:p>
          <a:p>
            <a:r>
              <a:rPr lang="en-US"/>
              <a:t>Physical: </a:t>
            </a:r>
          </a:p>
          <a:p>
            <a:endParaRPr lang="en-US"/>
          </a:p>
          <a:p>
            <a:r>
              <a:rPr lang="en-US"/>
              <a:t>Headaches: overstimulation, </a:t>
            </a:r>
          </a:p>
          <a:p>
            <a:endParaRPr lang="en-US"/>
          </a:p>
          <a:p>
            <a:r>
              <a:rPr lang="en-US"/>
              <a:t>Poor Sleep: inability to fall and stay asleep, poor sleep quality and feeling not well rested </a:t>
            </a:r>
          </a:p>
          <a:p>
            <a:endParaRPr lang="en-US"/>
          </a:p>
          <a:p>
            <a:r>
              <a:rPr lang="en-US"/>
              <a:t>Concentration and Brain Fog: memory problems, and </a:t>
            </a:r>
          </a:p>
          <a:p>
            <a:endParaRPr lang="en-US"/>
          </a:p>
          <a:p>
            <a:r>
              <a:rPr lang="en-US"/>
              <a:t>Digestive Problems: Bloating, diarrhea, indigestion and pain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Presenter Notes: Some of these you may already be familiar with, if not, don't worry, we will cover more in the coming weeks.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Find a comfortable position: Sitting or lying down.</a:t>
            </a:r>
          </a:p>
          <a:p>
            <a:endParaRPr lang="en-US"/>
          </a:p>
          <a:p>
            <a:r>
              <a:rPr lang="en-US"/>
              <a:t>2. Draw your awareness to your breath: Observe how your breath is moving in and out, and whether it's deep or shallow.</a:t>
            </a:r>
          </a:p>
          <a:p>
            <a:endParaRPr lang="en-US"/>
          </a:p>
          <a:p>
            <a:r>
              <a:rPr lang="en-US"/>
              <a:t>3. Begin to slow your breathing: Inhale enough air to fill your lungs, then exhale slowly.</a:t>
            </a:r>
          </a:p>
          <a:p>
            <a:endParaRPr lang="en-US"/>
          </a:p>
          <a:p>
            <a:r>
              <a:rPr lang="en-US"/>
              <a:t>4. Focus on your body: Feel your chest rise and fall, or the sensation in your nostrils.</a:t>
            </a:r>
          </a:p>
          <a:p>
            <a:endParaRPr lang="en-US"/>
          </a:p>
          <a:p>
            <a:r>
              <a:rPr lang="en-US"/>
              <a:t>5. Notice your thoughts: When your mind wanders, gently bring your attention back to your breath.</a:t>
            </a:r>
          </a:p>
          <a:p>
            <a:endParaRPr lang="en-US"/>
          </a:p>
          <a:p>
            <a:r>
              <a:rPr lang="en-US"/>
              <a:t>Repeat: Continue to practice mindful breathing, trying to maintain a steady rhythm.</a:t>
            </a:r>
          </a:p>
          <a:p>
            <a:endParaRPr lang="en-US"/>
          </a:p>
          <a:p>
            <a:r>
              <a:rPr lang="en-US"/>
              <a:t>Set a goal for at least 5 mins twice a day for the next week.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Commit to spending 5 minutes of mindfulness, after waking and before going to sleep. </a:t>
            </a:r>
          </a:p>
          <a:p>
            <a:endParaRPr lang="en-US"/>
          </a:p>
          <a:p>
            <a:r>
              <a:rPr lang="en-US"/>
              <a:t>You will likely notice a sense of calm and focus to start your day</a:t>
            </a:r>
          </a:p>
          <a:p>
            <a:endParaRPr lang="en-US"/>
          </a:p>
          <a:p>
            <a:r>
              <a:rPr lang="en-US"/>
              <a:t>And...</a:t>
            </a:r>
          </a:p>
          <a:p>
            <a:endParaRPr lang="en-US"/>
          </a:p>
          <a:p>
            <a:r>
              <a:rPr lang="en-US"/>
              <a:t>And an easier time falling and staying asleep, once you're mind is settled and no longer dwelling on the day or anticipating tomorrow.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image" Target="../media/image68.svg"/><Relationship Id="rId7" Type="http://schemas.openxmlformats.org/officeDocument/2006/relationships/image" Target="../media/image73.svg"/><Relationship Id="rId12" Type="http://schemas.openxmlformats.org/officeDocument/2006/relationships/image" Target="../media/image7.png"/><Relationship Id="rId17" Type="http://schemas.openxmlformats.org/officeDocument/2006/relationships/image" Target="../media/image82.sv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4.svg"/><Relationship Id="rId15" Type="http://schemas.openxmlformats.org/officeDocument/2006/relationships/image" Target="../media/image80.svg"/><Relationship Id="rId10" Type="http://schemas.openxmlformats.org/officeDocument/2006/relationships/image" Target="../media/image76.png"/><Relationship Id="rId4" Type="http://schemas.openxmlformats.org/officeDocument/2006/relationships/image" Target="../media/image3.png"/><Relationship Id="rId9" Type="http://schemas.openxmlformats.org/officeDocument/2006/relationships/image" Target="../media/image75.svg"/><Relationship Id="rId1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jpeg"/><Relationship Id="rId10" Type="http://schemas.openxmlformats.org/officeDocument/2006/relationships/image" Target="../media/image88.png"/><Relationship Id="rId4" Type="http://schemas.openxmlformats.org/officeDocument/2006/relationships/image" Target="../media/image4.svg"/><Relationship Id="rId9" Type="http://schemas.openxmlformats.org/officeDocument/2006/relationships/image" Target="../media/image87.svg"/><Relationship Id="rId14" Type="http://schemas.openxmlformats.org/officeDocument/2006/relationships/image" Target="../media/image9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1.png"/><Relationship Id="rId3" Type="http://schemas.openxmlformats.org/officeDocument/2006/relationships/image" Target="../media/image1.png"/><Relationship Id="rId7" Type="http://schemas.openxmlformats.org/officeDocument/2006/relationships/image" Target="../media/image97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5" Type="http://schemas.openxmlformats.org/officeDocument/2006/relationships/image" Target="../media/image7.png"/><Relationship Id="rId10" Type="http://schemas.openxmlformats.org/officeDocument/2006/relationships/image" Target="../media/image100.svg"/><Relationship Id="rId4" Type="http://schemas.openxmlformats.org/officeDocument/2006/relationships/image" Target="../media/image2.svg"/><Relationship Id="rId9" Type="http://schemas.openxmlformats.org/officeDocument/2006/relationships/image" Target="../media/image99.png"/><Relationship Id="rId14" Type="http://schemas.openxmlformats.org/officeDocument/2006/relationships/image" Target="../media/image10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png"/><Relationship Id="rId18" Type="http://schemas.openxmlformats.org/officeDocument/2006/relationships/image" Target="../media/image108.svg"/><Relationship Id="rId3" Type="http://schemas.openxmlformats.org/officeDocument/2006/relationships/image" Target="../media/image1.png"/><Relationship Id="rId21" Type="http://schemas.openxmlformats.org/officeDocument/2006/relationships/image" Target="../media/image7.png"/><Relationship Id="rId7" Type="http://schemas.openxmlformats.org/officeDocument/2006/relationships/image" Target="../media/image97.png"/><Relationship Id="rId12" Type="http://schemas.openxmlformats.org/officeDocument/2006/relationships/image" Target="../media/image68.sv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6.png"/><Relationship Id="rId20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5" Type="http://schemas.openxmlformats.org/officeDocument/2006/relationships/image" Target="../media/image105.png"/><Relationship Id="rId10" Type="http://schemas.openxmlformats.org/officeDocument/2006/relationships/image" Target="../media/image100.svg"/><Relationship Id="rId19" Type="http://schemas.openxmlformats.org/officeDocument/2006/relationships/image" Target="../media/image101.png"/><Relationship Id="rId4" Type="http://schemas.openxmlformats.org/officeDocument/2006/relationships/image" Target="../media/image2.sv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66.svg"/><Relationship Id="rId12" Type="http://schemas.openxmlformats.org/officeDocument/2006/relationships/image" Target="../media/image1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11.png"/><Relationship Id="rId5" Type="http://schemas.openxmlformats.org/officeDocument/2006/relationships/image" Target="../media/image2.svg"/><Relationship Id="rId10" Type="http://schemas.openxmlformats.org/officeDocument/2006/relationships/image" Target="../media/image110.png"/><Relationship Id="rId4" Type="http://schemas.openxmlformats.org/officeDocument/2006/relationships/image" Target="../media/image1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sv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4.sv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1Ndym-IsQg?start=2&amp;feature=oembed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7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4.svg"/><Relationship Id="rId9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5.sv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9.png"/><Relationship Id="rId5" Type="http://schemas.openxmlformats.org/officeDocument/2006/relationships/image" Target="../media/image35.png"/><Relationship Id="rId15" Type="http://schemas.openxmlformats.org/officeDocument/2006/relationships/image" Target="../media/image52.png"/><Relationship Id="rId10" Type="http://schemas.openxmlformats.org/officeDocument/2006/relationships/image" Target="../media/image48.svg"/><Relationship Id="rId4" Type="http://schemas.openxmlformats.org/officeDocument/2006/relationships/image" Target="../media/image34.svg"/><Relationship Id="rId9" Type="http://schemas.openxmlformats.org/officeDocument/2006/relationships/image" Target="../media/image47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8.png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12" Type="http://schemas.openxmlformats.org/officeDocument/2006/relationships/image" Target="../media/image57.sv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56.png"/><Relationship Id="rId5" Type="http://schemas.openxmlformats.org/officeDocument/2006/relationships/image" Target="../media/image35.png"/><Relationship Id="rId15" Type="http://schemas.openxmlformats.org/officeDocument/2006/relationships/image" Target="../media/image60.png"/><Relationship Id="rId10" Type="http://schemas.openxmlformats.org/officeDocument/2006/relationships/image" Target="../media/image7.png"/><Relationship Id="rId4" Type="http://schemas.openxmlformats.org/officeDocument/2006/relationships/image" Target="../media/image34.svg"/><Relationship Id="rId9" Type="http://schemas.openxmlformats.org/officeDocument/2006/relationships/image" Target="../media/image51.png"/><Relationship Id="rId14" Type="http://schemas.openxmlformats.org/officeDocument/2006/relationships/image" Target="../media/image5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68.svg"/><Relationship Id="rId12" Type="http://schemas.openxmlformats.org/officeDocument/2006/relationships/image" Target="../media/image7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svg"/><Relationship Id="rId10" Type="http://schemas.openxmlformats.org/officeDocument/2006/relationships/image" Target="../media/image7.png"/><Relationship Id="rId4" Type="http://schemas.openxmlformats.org/officeDocument/2006/relationships/image" Target="../media/image65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184892" y="-1028700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8" y="0"/>
                </a:lnTo>
                <a:lnTo>
                  <a:pt x="6103108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14264" y="0"/>
            <a:ext cx="7315200" cy="3204754"/>
          </a:xfrm>
          <a:custGeom>
            <a:avLst/>
            <a:gdLst/>
            <a:ahLst/>
            <a:cxnLst/>
            <a:rect l="l" t="t" r="r" b="b"/>
            <a:pathLst>
              <a:path w="7315200" h="3204754">
                <a:moveTo>
                  <a:pt x="7315200" y="0"/>
                </a:moveTo>
                <a:lnTo>
                  <a:pt x="0" y="0"/>
                </a:lnTo>
                <a:lnTo>
                  <a:pt x="0" y="3204754"/>
                </a:lnTo>
                <a:lnTo>
                  <a:pt x="7315200" y="320475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2184892" y="7447694"/>
            <a:ext cx="7315200" cy="3204754"/>
          </a:xfrm>
          <a:custGeom>
            <a:avLst/>
            <a:gdLst/>
            <a:ahLst/>
            <a:cxnLst/>
            <a:rect l="l" t="t" r="r" b="b"/>
            <a:pathLst>
              <a:path w="7315200" h="3204754">
                <a:moveTo>
                  <a:pt x="0" y="3204754"/>
                </a:moveTo>
                <a:lnTo>
                  <a:pt x="7315200" y="3204754"/>
                </a:lnTo>
                <a:lnTo>
                  <a:pt x="7315200" y="0"/>
                </a:lnTo>
                <a:lnTo>
                  <a:pt x="0" y="0"/>
                </a:lnTo>
                <a:lnTo>
                  <a:pt x="0" y="320475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2605" y="6043612"/>
            <a:ext cx="2369825" cy="2300885"/>
          </a:xfrm>
          <a:custGeom>
            <a:avLst/>
            <a:gdLst/>
            <a:ahLst/>
            <a:cxnLst/>
            <a:rect l="l" t="t" r="r" b="b"/>
            <a:pathLst>
              <a:path w="2369825" h="2300885">
                <a:moveTo>
                  <a:pt x="0" y="0"/>
                </a:moveTo>
                <a:lnTo>
                  <a:pt x="2369825" y="0"/>
                </a:lnTo>
                <a:lnTo>
                  <a:pt x="2369825" y="2300885"/>
                </a:lnTo>
                <a:lnTo>
                  <a:pt x="0" y="2300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96978" y="0"/>
            <a:ext cx="1735697" cy="4114800"/>
          </a:xfrm>
          <a:custGeom>
            <a:avLst/>
            <a:gdLst/>
            <a:ahLst/>
            <a:cxnLst/>
            <a:rect l="l" t="t" r="r" b="b"/>
            <a:pathLst>
              <a:path w="1735697" h="4114800">
                <a:moveTo>
                  <a:pt x="0" y="0"/>
                </a:moveTo>
                <a:lnTo>
                  <a:pt x="1735697" y="0"/>
                </a:lnTo>
                <a:lnTo>
                  <a:pt x="1735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948286" y="0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51533" y="-365126"/>
            <a:ext cx="2369825" cy="2300885"/>
          </a:xfrm>
          <a:custGeom>
            <a:avLst/>
            <a:gdLst/>
            <a:ahLst/>
            <a:cxnLst/>
            <a:rect l="l" t="t" r="r" b="b"/>
            <a:pathLst>
              <a:path w="2369825" h="2300885">
                <a:moveTo>
                  <a:pt x="0" y="0"/>
                </a:moveTo>
                <a:lnTo>
                  <a:pt x="2369826" y="0"/>
                </a:lnTo>
                <a:lnTo>
                  <a:pt x="2369826" y="2300885"/>
                </a:lnTo>
                <a:lnTo>
                  <a:pt x="0" y="2300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942430" y="8803466"/>
            <a:ext cx="5686879" cy="1483534"/>
          </a:xfrm>
          <a:custGeom>
            <a:avLst/>
            <a:gdLst/>
            <a:ahLst/>
            <a:cxnLst/>
            <a:rect l="l" t="t" r="r" b="b"/>
            <a:pathLst>
              <a:path w="5686879" h="1483534">
                <a:moveTo>
                  <a:pt x="0" y="0"/>
                </a:moveTo>
                <a:lnTo>
                  <a:pt x="5686879" y="0"/>
                </a:lnTo>
                <a:lnTo>
                  <a:pt x="5686879" y="1483534"/>
                </a:lnTo>
                <a:lnTo>
                  <a:pt x="0" y="14835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39384" y="537170"/>
            <a:ext cx="5594123" cy="6356958"/>
          </a:xfrm>
          <a:custGeom>
            <a:avLst/>
            <a:gdLst/>
            <a:ahLst/>
            <a:cxnLst/>
            <a:rect l="l" t="t" r="r" b="b"/>
            <a:pathLst>
              <a:path w="5594123" h="6356958">
                <a:moveTo>
                  <a:pt x="0" y="0"/>
                </a:moveTo>
                <a:lnTo>
                  <a:pt x="5594123" y="0"/>
                </a:lnTo>
                <a:lnTo>
                  <a:pt x="559412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824038" y="5623823"/>
            <a:ext cx="14639924" cy="211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618"/>
              </a:lnSpc>
              <a:spcBef>
                <a:spcPct val="0"/>
              </a:spcBef>
            </a:pPr>
            <a:r>
              <a:rPr lang="en-US" sz="13848" spc="138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SERIES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20368" y="3469443"/>
            <a:ext cx="12047265" cy="333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009"/>
              </a:lnSpc>
              <a:spcBef>
                <a:spcPct val="0"/>
              </a:spcBef>
            </a:pPr>
            <a:r>
              <a:rPr lang="en-US" sz="16674" spc="500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MINDFULNESS</a:t>
            </a:r>
          </a:p>
        </p:txBody>
      </p:sp>
      <p:sp>
        <p:nvSpPr>
          <p:cNvPr id="14" name="Freeform 14"/>
          <p:cNvSpPr/>
          <p:nvPr/>
        </p:nvSpPr>
        <p:spPr>
          <a:xfrm>
            <a:off x="5082636" y="1013038"/>
            <a:ext cx="7102255" cy="2558901"/>
          </a:xfrm>
          <a:custGeom>
            <a:avLst/>
            <a:gdLst/>
            <a:ahLst/>
            <a:cxnLst/>
            <a:rect l="l" t="t" r="r" b="b"/>
            <a:pathLst>
              <a:path w="7102255" h="2558901">
                <a:moveTo>
                  <a:pt x="0" y="0"/>
                </a:moveTo>
                <a:lnTo>
                  <a:pt x="7102256" y="0"/>
                </a:lnTo>
                <a:lnTo>
                  <a:pt x="7102256" y="2558901"/>
                </a:lnTo>
                <a:lnTo>
                  <a:pt x="0" y="25589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6455" y="1727461"/>
            <a:ext cx="12831030" cy="8010051"/>
          </a:xfrm>
          <a:custGeom>
            <a:avLst/>
            <a:gdLst/>
            <a:ahLst/>
            <a:cxnLst/>
            <a:rect l="l" t="t" r="r" b="b"/>
            <a:pathLst>
              <a:path w="12831030" h="8010051">
                <a:moveTo>
                  <a:pt x="0" y="0"/>
                </a:moveTo>
                <a:lnTo>
                  <a:pt x="12831030" y="0"/>
                </a:lnTo>
                <a:lnTo>
                  <a:pt x="12831030" y="8010051"/>
                </a:lnTo>
                <a:lnTo>
                  <a:pt x="0" y="8010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11608" y="-190500"/>
            <a:ext cx="7315200" cy="3204754"/>
          </a:xfrm>
          <a:custGeom>
            <a:avLst/>
            <a:gdLst/>
            <a:ahLst/>
            <a:cxnLst/>
            <a:rect l="l" t="t" r="r" b="b"/>
            <a:pathLst>
              <a:path w="7315200" h="3204754">
                <a:moveTo>
                  <a:pt x="7315200" y="0"/>
                </a:moveTo>
                <a:lnTo>
                  <a:pt x="0" y="0"/>
                </a:lnTo>
                <a:lnTo>
                  <a:pt x="0" y="3204754"/>
                </a:lnTo>
                <a:lnTo>
                  <a:pt x="7315200" y="320475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74926" y="1246087"/>
            <a:ext cx="2008032" cy="2208835"/>
          </a:xfrm>
          <a:custGeom>
            <a:avLst/>
            <a:gdLst/>
            <a:ahLst/>
            <a:cxnLst/>
            <a:rect l="l" t="t" r="r" b="b"/>
            <a:pathLst>
              <a:path w="2008032" h="2208835">
                <a:moveTo>
                  <a:pt x="0" y="0"/>
                </a:moveTo>
                <a:lnTo>
                  <a:pt x="2008033" y="0"/>
                </a:lnTo>
                <a:lnTo>
                  <a:pt x="2008033" y="2208835"/>
                </a:lnTo>
                <a:lnTo>
                  <a:pt x="0" y="2208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93419" y="1597936"/>
            <a:ext cx="2846073" cy="2198591"/>
          </a:xfrm>
          <a:custGeom>
            <a:avLst/>
            <a:gdLst/>
            <a:ahLst/>
            <a:cxnLst/>
            <a:rect l="l" t="t" r="r" b="b"/>
            <a:pathLst>
              <a:path w="2846073" h="2198591">
                <a:moveTo>
                  <a:pt x="0" y="0"/>
                </a:moveTo>
                <a:lnTo>
                  <a:pt x="2846072" y="0"/>
                </a:lnTo>
                <a:lnTo>
                  <a:pt x="2846072" y="2198591"/>
                </a:lnTo>
                <a:lnTo>
                  <a:pt x="0" y="21985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79498" y="4063227"/>
            <a:ext cx="1544926" cy="3218595"/>
          </a:xfrm>
          <a:custGeom>
            <a:avLst/>
            <a:gdLst/>
            <a:ahLst/>
            <a:cxnLst/>
            <a:rect l="l" t="t" r="r" b="b"/>
            <a:pathLst>
              <a:path w="1544926" h="3218595">
                <a:moveTo>
                  <a:pt x="0" y="0"/>
                </a:moveTo>
                <a:lnTo>
                  <a:pt x="1544926" y="0"/>
                </a:lnTo>
                <a:lnTo>
                  <a:pt x="1544926" y="3218596"/>
                </a:lnTo>
                <a:lnTo>
                  <a:pt x="0" y="3218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75391" y="7728724"/>
            <a:ext cx="3075915" cy="2369736"/>
          </a:xfrm>
          <a:custGeom>
            <a:avLst/>
            <a:gdLst/>
            <a:ahLst/>
            <a:cxnLst/>
            <a:rect l="l" t="t" r="r" b="b"/>
            <a:pathLst>
              <a:path w="3075915" h="2369736">
                <a:moveTo>
                  <a:pt x="0" y="0"/>
                </a:moveTo>
                <a:lnTo>
                  <a:pt x="3075915" y="0"/>
                </a:lnTo>
                <a:lnTo>
                  <a:pt x="3075915" y="2369736"/>
                </a:lnTo>
                <a:lnTo>
                  <a:pt x="0" y="23697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85006" y="4369284"/>
            <a:ext cx="2182928" cy="2606481"/>
          </a:xfrm>
          <a:custGeom>
            <a:avLst/>
            <a:gdLst/>
            <a:ahLst/>
            <a:cxnLst/>
            <a:rect l="l" t="t" r="r" b="b"/>
            <a:pathLst>
              <a:path w="2182928" h="2606481">
                <a:moveTo>
                  <a:pt x="0" y="0"/>
                </a:moveTo>
                <a:lnTo>
                  <a:pt x="2182928" y="0"/>
                </a:lnTo>
                <a:lnTo>
                  <a:pt x="2182928" y="2606481"/>
                </a:lnTo>
                <a:lnTo>
                  <a:pt x="0" y="26064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731540" y="7680112"/>
            <a:ext cx="3406139" cy="1998268"/>
          </a:xfrm>
          <a:custGeom>
            <a:avLst/>
            <a:gdLst/>
            <a:ahLst/>
            <a:cxnLst/>
            <a:rect l="l" t="t" r="r" b="b"/>
            <a:pathLst>
              <a:path w="3406139" h="1998268">
                <a:moveTo>
                  <a:pt x="0" y="0"/>
                </a:moveTo>
                <a:lnTo>
                  <a:pt x="3406139" y="0"/>
                </a:lnTo>
                <a:lnTo>
                  <a:pt x="3406139" y="1998268"/>
                </a:lnTo>
                <a:lnTo>
                  <a:pt x="0" y="19982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435343" y="4890917"/>
            <a:ext cx="346628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Stress reduction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500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675391" y="4890917"/>
            <a:ext cx="569214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Increased enthusiasm for life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89870" y="6205367"/>
            <a:ext cx="486318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Improved self-esteem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15003" y="3720327"/>
            <a:ext cx="5052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Better coping with illness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82216" y="7376942"/>
            <a:ext cx="592356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Improved emotional regulation</a:t>
            </a: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35343" y="3606900"/>
            <a:ext cx="516926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Increased self-awareness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35343" y="6176792"/>
            <a:ext cx="477325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Improved concentration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66169" y="1122262"/>
            <a:ext cx="8155662" cy="1086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5"/>
              </a:lnSpc>
              <a:spcBef>
                <a:spcPct val="0"/>
              </a:spcBef>
            </a:pPr>
            <a:r>
              <a:rPr lang="en-US" sz="6346" spc="63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BENEFITS OF MINDFULNESS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1608" y="-190500"/>
            <a:ext cx="7315200" cy="3204754"/>
          </a:xfrm>
          <a:custGeom>
            <a:avLst/>
            <a:gdLst/>
            <a:ahLst/>
            <a:cxnLst/>
            <a:rect l="l" t="t" r="r" b="b"/>
            <a:pathLst>
              <a:path w="7315200" h="3204754">
                <a:moveTo>
                  <a:pt x="7315200" y="0"/>
                </a:moveTo>
                <a:lnTo>
                  <a:pt x="0" y="0"/>
                </a:lnTo>
                <a:lnTo>
                  <a:pt x="0" y="3204754"/>
                </a:lnTo>
                <a:lnTo>
                  <a:pt x="7315200" y="320475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4211227" y="2375480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9083418" y="2375480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H="1">
            <a:off x="13686883" y="2375480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1357" y="3646299"/>
            <a:ext cx="1773069" cy="2122461"/>
          </a:xfrm>
          <a:custGeom>
            <a:avLst/>
            <a:gdLst/>
            <a:ahLst/>
            <a:cxnLst/>
            <a:rect l="l" t="t" r="r" b="b"/>
            <a:pathLst>
              <a:path w="1773069" h="2122461">
                <a:moveTo>
                  <a:pt x="0" y="0"/>
                </a:moveTo>
                <a:lnTo>
                  <a:pt x="1773070" y="0"/>
                </a:lnTo>
                <a:lnTo>
                  <a:pt x="1773070" y="2122461"/>
                </a:lnTo>
                <a:lnTo>
                  <a:pt x="0" y="21224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00087" y="3488000"/>
            <a:ext cx="1975775" cy="2324442"/>
          </a:xfrm>
          <a:custGeom>
            <a:avLst/>
            <a:gdLst/>
            <a:ahLst/>
            <a:cxnLst/>
            <a:rect l="l" t="t" r="r" b="b"/>
            <a:pathLst>
              <a:path w="1975775" h="2324442">
                <a:moveTo>
                  <a:pt x="0" y="0"/>
                </a:moveTo>
                <a:lnTo>
                  <a:pt x="1975775" y="0"/>
                </a:lnTo>
                <a:lnTo>
                  <a:pt x="1975775" y="2324442"/>
                </a:lnTo>
                <a:lnTo>
                  <a:pt x="0" y="23244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490973" y="3646299"/>
            <a:ext cx="1945138" cy="2201288"/>
          </a:xfrm>
          <a:custGeom>
            <a:avLst/>
            <a:gdLst/>
            <a:ahLst/>
            <a:cxnLst/>
            <a:rect l="l" t="t" r="r" b="b"/>
            <a:pathLst>
              <a:path w="1945138" h="2201288">
                <a:moveTo>
                  <a:pt x="0" y="0"/>
                </a:moveTo>
                <a:lnTo>
                  <a:pt x="1945139" y="0"/>
                </a:lnTo>
                <a:lnTo>
                  <a:pt x="1945139" y="2201289"/>
                </a:lnTo>
                <a:lnTo>
                  <a:pt x="0" y="220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74190" y="3488000"/>
            <a:ext cx="1864227" cy="2249445"/>
          </a:xfrm>
          <a:custGeom>
            <a:avLst/>
            <a:gdLst/>
            <a:ahLst/>
            <a:cxnLst/>
            <a:rect l="l" t="t" r="r" b="b"/>
            <a:pathLst>
              <a:path w="1864227" h="2249445">
                <a:moveTo>
                  <a:pt x="0" y="0"/>
                </a:moveTo>
                <a:lnTo>
                  <a:pt x="1864227" y="0"/>
                </a:lnTo>
                <a:lnTo>
                  <a:pt x="1864227" y="2249445"/>
                </a:lnTo>
                <a:lnTo>
                  <a:pt x="0" y="2249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H="1" flipV="1">
            <a:off x="1047750" y="5972616"/>
            <a:ext cx="1623060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859171" y="6887016"/>
            <a:ext cx="2077356" cy="2816754"/>
          </a:xfrm>
          <a:custGeom>
            <a:avLst/>
            <a:gdLst/>
            <a:ahLst/>
            <a:cxnLst/>
            <a:rect l="l" t="t" r="r" b="b"/>
            <a:pathLst>
              <a:path w="2077356" h="2816754">
                <a:moveTo>
                  <a:pt x="0" y="0"/>
                </a:moveTo>
                <a:lnTo>
                  <a:pt x="2077356" y="0"/>
                </a:lnTo>
                <a:lnTo>
                  <a:pt x="2077356" y="2816753"/>
                </a:lnTo>
                <a:lnTo>
                  <a:pt x="0" y="2816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241586" y="7017536"/>
            <a:ext cx="2727141" cy="2686234"/>
          </a:xfrm>
          <a:custGeom>
            <a:avLst/>
            <a:gdLst/>
            <a:ahLst/>
            <a:cxnLst/>
            <a:rect l="l" t="t" r="r" b="b"/>
            <a:pathLst>
              <a:path w="2727141" h="2686234">
                <a:moveTo>
                  <a:pt x="0" y="0"/>
                </a:moveTo>
                <a:lnTo>
                  <a:pt x="2727141" y="0"/>
                </a:lnTo>
                <a:lnTo>
                  <a:pt x="2727141" y="2686233"/>
                </a:lnTo>
                <a:lnTo>
                  <a:pt x="0" y="2686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61668" y="6810816"/>
            <a:ext cx="3054583" cy="2447484"/>
          </a:xfrm>
          <a:custGeom>
            <a:avLst/>
            <a:gdLst/>
            <a:ahLst/>
            <a:cxnLst/>
            <a:rect l="l" t="t" r="r" b="b"/>
            <a:pathLst>
              <a:path w="3054583" h="2447484">
                <a:moveTo>
                  <a:pt x="0" y="0"/>
                </a:moveTo>
                <a:lnTo>
                  <a:pt x="3054583" y="0"/>
                </a:lnTo>
                <a:lnTo>
                  <a:pt x="3054583" y="2447484"/>
                </a:lnTo>
                <a:lnTo>
                  <a:pt x="0" y="24474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197843" y="6740248"/>
            <a:ext cx="2588621" cy="2588621"/>
          </a:xfrm>
          <a:custGeom>
            <a:avLst/>
            <a:gdLst/>
            <a:ahLst/>
            <a:cxnLst/>
            <a:rect l="l" t="t" r="r" b="b"/>
            <a:pathLst>
              <a:path w="2588621" h="2588621">
                <a:moveTo>
                  <a:pt x="0" y="0"/>
                </a:moveTo>
                <a:lnTo>
                  <a:pt x="2588620" y="0"/>
                </a:lnTo>
                <a:lnTo>
                  <a:pt x="2588620" y="2588620"/>
                </a:lnTo>
                <a:lnTo>
                  <a:pt x="0" y="2588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081381">
            <a:off x="14974190" y="7417986"/>
            <a:ext cx="647771" cy="482090"/>
          </a:xfrm>
          <a:custGeom>
            <a:avLst/>
            <a:gdLst/>
            <a:ahLst/>
            <a:cxnLst/>
            <a:rect l="l" t="t" r="r" b="b"/>
            <a:pathLst>
              <a:path w="647771" h="482090">
                <a:moveTo>
                  <a:pt x="0" y="0"/>
                </a:moveTo>
                <a:lnTo>
                  <a:pt x="647771" y="0"/>
                </a:lnTo>
                <a:lnTo>
                  <a:pt x="647771" y="482090"/>
                </a:lnTo>
                <a:lnTo>
                  <a:pt x="0" y="48209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376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58902" y="2878400"/>
            <a:ext cx="4058144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Journaling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84125" y="2878400"/>
            <a:ext cx="3558835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Meditation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19907" y="2878400"/>
            <a:ext cx="377279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Conscious Breathing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180" y="2878400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Yoga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16251" y="736456"/>
            <a:ext cx="10655498" cy="1086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5"/>
              </a:lnSpc>
              <a:spcBef>
                <a:spcPct val="0"/>
              </a:spcBef>
            </a:pPr>
            <a:r>
              <a:rPr lang="en-US" sz="6346" spc="63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COMMON MINDFULNESS PRACTICES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180" y="6096441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Silent Reflection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49808" y="6096441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Grounding Exercises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74240" y="6096441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Connecting with Nature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884114" y="6096441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Creative Expression</a:t>
            </a:r>
          </a:p>
        </p:txBody>
      </p:sp>
      <p:sp>
        <p:nvSpPr>
          <p:cNvPr id="25" name="Freeform 25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12337292" y="-876300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8" y="0"/>
                </a:lnTo>
                <a:lnTo>
                  <a:pt x="610310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826735" y="6747939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8" y="0"/>
                </a:lnTo>
                <a:lnTo>
                  <a:pt x="61031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346037" y="4540567"/>
            <a:ext cx="11042808" cy="1816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2"/>
              </a:lnSpc>
            </a:pPr>
            <a:r>
              <a:rPr lang="en-US" sz="7899" spc="78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HOW DO YOU PRACTICE MINDFULNESS?</a:t>
            </a:r>
          </a:p>
        </p:txBody>
      </p:sp>
      <p:sp>
        <p:nvSpPr>
          <p:cNvPr id="6" name="Freeform 6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337292" y="-876300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8" y="0"/>
                </a:lnTo>
                <a:lnTo>
                  <a:pt x="610310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07223" y="-302623"/>
            <a:ext cx="5040401" cy="4114800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1" y="0"/>
                </a:lnTo>
                <a:lnTo>
                  <a:pt x="5040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26735" y="6747939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8" y="0"/>
                </a:lnTo>
                <a:lnTo>
                  <a:pt x="61031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1053893" y="5332040"/>
            <a:ext cx="5040401" cy="4114800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1" y="0"/>
                </a:lnTo>
                <a:lnTo>
                  <a:pt x="5040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438072" y="2634238"/>
            <a:ext cx="10951616" cy="8227402"/>
          </a:xfrm>
          <a:custGeom>
            <a:avLst/>
            <a:gdLst/>
            <a:ahLst/>
            <a:cxnLst/>
            <a:rect l="l" t="t" r="r" b="b"/>
            <a:pathLst>
              <a:path w="10951616" h="8227402">
                <a:moveTo>
                  <a:pt x="0" y="0"/>
                </a:moveTo>
                <a:lnTo>
                  <a:pt x="10951616" y="0"/>
                </a:lnTo>
                <a:lnTo>
                  <a:pt x="10951616" y="8227402"/>
                </a:lnTo>
                <a:lnTo>
                  <a:pt x="0" y="82274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94285">
            <a:off x="-1314241" y="-2045190"/>
            <a:ext cx="8141814" cy="8141814"/>
          </a:xfrm>
          <a:custGeom>
            <a:avLst/>
            <a:gdLst/>
            <a:ahLst/>
            <a:cxnLst/>
            <a:rect l="l" t="t" r="r" b="b"/>
            <a:pathLst>
              <a:path w="8141814" h="8141814">
                <a:moveTo>
                  <a:pt x="0" y="0"/>
                </a:moveTo>
                <a:lnTo>
                  <a:pt x="8141814" y="0"/>
                </a:lnTo>
                <a:lnTo>
                  <a:pt x="8141814" y="8141814"/>
                </a:lnTo>
                <a:lnTo>
                  <a:pt x="0" y="81418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88210" y="738769"/>
            <a:ext cx="14111580" cy="8809462"/>
          </a:xfrm>
          <a:custGeom>
            <a:avLst/>
            <a:gdLst/>
            <a:ahLst/>
            <a:cxnLst/>
            <a:rect l="l" t="t" r="r" b="b"/>
            <a:pathLst>
              <a:path w="14111580" h="8809462">
                <a:moveTo>
                  <a:pt x="0" y="0"/>
                </a:moveTo>
                <a:lnTo>
                  <a:pt x="14111580" y="0"/>
                </a:lnTo>
                <a:lnTo>
                  <a:pt x="14111580" y="8809462"/>
                </a:lnTo>
                <a:lnTo>
                  <a:pt x="0" y="8809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457697" y="4988618"/>
            <a:ext cx="1903682" cy="1983682"/>
          </a:xfrm>
          <a:custGeom>
            <a:avLst/>
            <a:gdLst/>
            <a:ahLst/>
            <a:cxnLst/>
            <a:rect l="l" t="t" r="r" b="b"/>
            <a:pathLst>
              <a:path w="1467157" h="1618932">
                <a:moveTo>
                  <a:pt x="0" y="0"/>
                </a:moveTo>
                <a:lnTo>
                  <a:pt x="1467157" y="0"/>
                </a:lnTo>
                <a:lnTo>
                  <a:pt x="1467157" y="1618932"/>
                </a:lnTo>
                <a:lnTo>
                  <a:pt x="0" y="16189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346038" y="2215502"/>
            <a:ext cx="11042808" cy="150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5"/>
              </a:lnSpc>
            </a:pPr>
            <a:r>
              <a:rPr lang="en-US" sz="6500" spc="65" dirty="0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HERE’S SOMETHING TO TRY AT HOME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31957" y="3824514"/>
            <a:ext cx="5034926" cy="1095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5 MINDFUL MINUTES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AM + PM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05082" y="4392762"/>
            <a:ext cx="11046644" cy="434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200"/>
              </a:lnSpc>
              <a:buAutoNum type="arabicPeriod"/>
            </a:pPr>
            <a:r>
              <a:rPr lang="en-US" sz="3500" dirty="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Find a comfortable position</a:t>
            </a:r>
          </a:p>
          <a:p>
            <a:pPr marL="755651" lvl="1" indent="-377825" algn="just">
              <a:lnSpc>
                <a:spcPts val="4200"/>
              </a:lnSpc>
              <a:buAutoNum type="arabicPeriod"/>
            </a:pPr>
            <a:r>
              <a:rPr lang="en-US" sz="3500" dirty="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Draw your awareness to your breath</a:t>
            </a:r>
          </a:p>
          <a:p>
            <a:pPr marL="755651" lvl="1" indent="-377825" algn="just">
              <a:lnSpc>
                <a:spcPts val="4200"/>
              </a:lnSpc>
              <a:buAutoNum type="arabicPeriod"/>
            </a:pPr>
            <a:r>
              <a:rPr lang="en-US" sz="3500" dirty="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Begin to slow your breathing</a:t>
            </a:r>
          </a:p>
          <a:p>
            <a:pPr marL="755651" lvl="1" indent="-377825" algn="just">
              <a:lnSpc>
                <a:spcPts val="4200"/>
              </a:lnSpc>
              <a:buAutoNum type="arabicPeriod"/>
            </a:pPr>
            <a:r>
              <a:rPr lang="en-US" sz="3500" dirty="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Focus on your body</a:t>
            </a:r>
          </a:p>
          <a:p>
            <a:pPr marL="755651" lvl="1" indent="-377825" algn="just">
              <a:lnSpc>
                <a:spcPts val="4200"/>
              </a:lnSpc>
              <a:buAutoNum type="arabicPeriod"/>
            </a:pPr>
            <a:r>
              <a:rPr lang="en-US" sz="3500" dirty="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Notice your thoughts</a:t>
            </a:r>
          </a:p>
          <a:p>
            <a:pPr algn="just">
              <a:lnSpc>
                <a:spcPts val="4200"/>
              </a:lnSpc>
            </a:pPr>
            <a:endParaRPr lang="en-US" sz="3500" dirty="0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Repeat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500" dirty="0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337292" y="-876300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8" y="0"/>
                </a:lnTo>
                <a:lnTo>
                  <a:pt x="610310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07223" y="-302623"/>
            <a:ext cx="5040401" cy="4114800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1" y="0"/>
                </a:lnTo>
                <a:lnTo>
                  <a:pt x="5040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26735" y="6747939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8" y="0"/>
                </a:lnTo>
                <a:lnTo>
                  <a:pt x="61031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1053893" y="5332040"/>
            <a:ext cx="5040401" cy="4114800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1" y="0"/>
                </a:lnTo>
                <a:lnTo>
                  <a:pt x="5040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438072" y="2634238"/>
            <a:ext cx="10951616" cy="8227402"/>
          </a:xfrm>
          <a:custGeom>
            <a:avLst/>
            <a:gdLst/>
            <a:ahLst/>
            <a:cxnLst/>
            <a:rect l="l" t="t" r="r" b="b"/>
            <a:pathLst>
              <a:path w="10951616" h="8227402">
                <a:moveTo>
                  <a:pt x="0" y="0"/>
                </a:moveTo>
                <a:lnTo>
                  <a:pt x="10951616" y="0"/>
                </a:lnTo>
                <a:lnTo>
                  <a:pt x="10951616" y="8227402"/>
                </a:lnTo>
                <a:lnTo>
                  <a:pt x="0" y="82274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94285">
            <a:off x="-1314241" y="-2045190"/>
            <a:ext cx="8141814" cy="8141814"/>
          </a:xfrm>
          <a:custGeom>
            <a:avLst/>
            <a:gdLst/>
            <a:ahLst/>
            <a:cxnLst/>
            <a:rect l="l" t="t" r="r" b="b"/>
            <a:pathLst>
              <a:path w="8141814" h="8141814">
                <a:moveTo>
                  <a:pt x="0" y="0"/>
                </a:moveTo>
                <a:lnTo>
                  <a:pt x="8141814" y="0"/>
                </a:lnTo>
                <a:lnTo>
                  <a:pt x="8141814" y="8141814"/>
                </a:lnTo>
                <a:lnTo>
                  <a:pt x="0" y="81418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88210" y="738769"/>
            <a:ext cx="14111580" cy="8809462"/>
          </a:xfrm>
          <a:custGeom>
            <a:avLst/>
            <a:gdLst/>
            <a:ahLst/>
            <a:cxnLst/>
            <a:rect l="l" t="t" r="r" b="b"/>
            <a:pathLst>
              <a:path w="14111580" h="8809462">
                <a:moveTo>
                  <a:pt x="0" y="0"/>
                </a:moveTo>
                <a:lnTo>
                  <a:pt x="14111580" y="0"/>
                </a:lnTo>
                <a:lnTo>
                  <a:pt x="14111580" y="8809462"/>
                </a:lnTo>
                <a:lnTo>
                  <a:pt x="0" y="8809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59963" y="3615310"/>
            <a:ext cx="4292429" cy="4659353"/>
          </a:xfrm>
          <a:custGeom>
            <a:avLst/>
            <a:gdLst/>
            <a:ahLst/>
            <a:cxnLst/>
            <a:rect l="l" t="t" r="r" b="b"/>
            <a:pathLst>
              <a:path w="4292429" h="4659353">
                <a:moveTo>
                  <a:pt x="0" y="0"/>
                </a:moveTo>
                <a:lnTo>
                  <a:pt x="4292429" y="0"/>
                </a:lnTo>
                <a:lnTo>
                  <a:pt x="4292429" y="4659353"/>
                </a:lnTo>
                <a:lnTo>
                  <a:pt x="0" y="4659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83351" y="3879350"/>
            <a:ext cx="4695279" cy="4701155"/>
          </a:xfrm>
          <a:custGeom>
            <a:avLst/>
            <a:gdLst/>
            <a:ahLst/>
            <a:cxnLst/>
            <a:rect l="l" t="t" r="r" b="b"/>
            <a:pathLst>
              <a:path w="4695279" h="4701155">
                <a:moveTo>
                  <a:pt x="0" y="0"/>
                </a:moveTo>
                <a:lnTo>
                  <a:pt x="4695279" y="0"/>
                </a:lnTo>
                <a:lnTo>
                  <a:pt x="4695279" y="4701155"/>
                </a:lnTo>
                <a:lnTo>
                  <a:pt x="0" y="4701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235651" y="3812177"/>
            <a:ext cx="2882490" cy="2860871"/>
          </a:xfrm>
          <a:custGeom>
            <a:avLst/>
            <a:gdLst/>
            <a:ahLst/>
            <a:cxnLst/>
            <a:rect l="l" t="t" r="r" b="b"/>
            <a:pathLst>
              <a:path w="2882490" h="2860871">
                <a:moveTo>
                  <a:pt x="0" y="0"/>
                </a:moveTo>
                <a:lnTo>
                  <a:pt x="2882490" y="0"/>
                </a:lnTo>
                <a:lnTo>
                  <a:pt x="2882490" y="2860871"/>
                </a:lnTo>
                <a:lnTo>
                  <a:pt x="0" y="28608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70581" y="2577386"/>
            <a:ext cx="1588155" cy="1234791"/>
          </a:xfrm>
          <a:custGeom>
            <a:avLst/>
            <a:gdLst/>
            <a:ahLst/>
            <a:cxnLst/>
            <a:rect l="l" t="t" r="r" b="b"/>
            <a:pathLst>
              <a:path w="1588155" h="1234791">
                <a:moveTo>
                  <a:pt x="0" y="0"/>
                </a:moveTo>
                <a:lnTo>
                  <a:pt x="1588155" y="0"/>
                </a:lnTo>
                <a:lnTo>
                  <a:pt x="1588155" y="1234791"/>
                </a:lnTo>
                <a:lnTo>
                  <a:pt x="0" y="123479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70581" y="261830"/>
            <a:ext cx="2919435" cy="2600251"/>
          </a:xfrm>
          <a:custGeom>
            <a:avLst/>
            <a:gdLst/>
            <a:ahLst/>
            <a:cxnLst/>
            <a:rect l="l" t="t" r="r" b="b"/>
            <a:pathLst>
              <a:path w="2919435" h="2600251">
                <a:moveTo>
                  <a:pt x="0" y="0"/>
                </a:moveTo>
                <a:lnTo>
                  <a:pt x="2919435" y="0"/>
                </a:lnTo>
                <a:lnTo>
                  <a:pt x="2919435" y="2600251"/>
                </a:lnTo>
                <a:lnTo>
                  <a:pt x="0" y="26002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393764" y="4433147"/>
            <a:ext cx="1467157" cy="1618932"/>
          </a:xfrm>
          <a:custGeom>
            <a:avLst/>
            <a:gdLst/>
            <a:ahLst/>
            <a:cxnLst/>
            <a:rect l="l" t="t" r="r" b="b"/>
            <a:pathLst>
              <a:path w="1467157" h="1618932">
                <a:moveTo>
                  <a:pt x="0" y="0"/>
                </a:moveTo>
                <a:lnTo>
                  <a:pt x="1467157" y="0"/>
                </a:lnTo>
                <a:lnTo>
                  <a:pt x="1467157" y="1618932"/>
                </a:lnTo>
                <a:lnTo>
                  <a:pt x="0" y="16189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622596" y="2114170"/>
            <a:ext cx="11042808" cy="78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5"/>
              </a:lnSpc>
            </a:pPr>
            <a:r>
              <a:rPr lang="en-US" sz="6500" spc="65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MINDFULNESS CHALLENGE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55145" y="3625426"/>
            <a:ext cx="4126896" cy="1095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5 MINDFUL MINUTES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AM + PM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04866" y="5125028"/>
            <a:ext cx="3597406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Set a goal for at least 5 mins twice a day for the next week.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4424" y="1912594"/>
            <a:ext cx="12831030" cy="8010051"/>
          </a:xfrm>
          <a:custGeom>
            <a:avLst/>
            <a:gdLst/>
            <a:ahLst/>
            <a:cxnLst/>
            <a:rect l="l" t="t" r="r" b="b"/>
            <a:pathLst>
              <a:path w="12831030" h="8010051">
                <a:moveTo>
                  <a:pt x="0" y="0"/>
                </a:moveTo>
                <a:lnTo>
                  <a:pt x="12831030" y="0"/>
                </a:lnTo>
                <a:lnTo>
                  <a:pt x="12831030" y="8010050"/>
                </a:lnTo>
                <a:lnTo>
                  <a:pt x="0" y="8010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11608" y="-190500"/>
            <a:ext cx="7315200" cy="3204754"/>
          </a:xfrm>
          <a:custGeom>
            <a:avLst/>
            <a:gdLst/>
            <a:ahLst/>
            <a:cxnLst/>
            <a:rect l="l" t="t" r="r" b="b"/>
            <a:pathLst>
              <a:path w="7315200" h="3204754">
                <a:moveTo>
                  <a:pt x="7315200" y="0"/>
                </a:moveTo>
                <a:lnTo>
                  <a:pt x="0" y="0"/>
                </a:lnTo>
                <a:lnTo>
                  <a:pt x="0" y="3204754"/>
                </a:lnTo>
                <a:lnTo>
                  <a:pt x="7315200" y="320475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1357" y="2188527"/>
            <a:ext cx="4704548" cy="7061236"/>
          </a:xfrm>
          <a:custGeom>
            <a:avLst/>
            <a:gdLst/>
            <a:ahLst/>
            <a:cxnLst/>
            <a:rect l="l" t="t" r="r" b="b"/>
            <a:pathLst>
              <a:path w="4704548" h="7061236">
                <a:moveTo>
                  <a:pt x="0" y="0"/>
                </a:moveTo>
                <a:lnTo>
                  <a:pt x="4704549" y="0"/>
                </a:lnTo>
                <a:lnTo>
                  <a:pt x="4704549" y="7061235"/>
                </a:lnTo>
                <a:lnTo>
                  <a:pt x="0" y="7061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571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714476" y="904875"/>
            <a:ext cx="12859048" cy="1086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5"/>
              </a:lnSpc>
              <a:spcBef>
                <a:spcPct val="0"/>
              </a:spcBef>
            </a:pPr>
            <a:r>
              <a:rPr lang="en-US" sz="6346" spc="63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“101 MINDFUL WAYS TO BUILD RESILIENCE”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57160" y="3533689"/>
            <a:ext cx="8580264" cy="381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895" dirty="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If this subject resonates with you and you would like to learn more,</a:t>
            </a:r>
          </a:p>
          <a:p>
            <a:pPr algn="ctr">
              <a:lnSpc>
                <a:spcPts val="5874"/>
              </a:lnSpc>
            </a:pPr>
            <a:r>
              <a:rPr lang="en-US" sz="4895" dirty="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check out this book, and be sure to stay tuned next week for the next </a:t>
            </a:r>
          </a:p>
          <a:p>
            <a:pPr algn="ctr">
              <a:lnSpc>
                <a:spcPts val="5874"/>
              </a:lnSpc>
              <a:spcBef>
                <a:spcPct val="0"/>
              </a:spcBef>
            </a:pPr>
            <a:r>
              <a:rPr lang="en-US" sz="4895" dirty="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episode in our </a:t>
            </a:r>
          </a:p>
        </p:txBody>
      </p:sp>
      <p:sp>
        <p:nvSpPr>
          <p:cNvPr id="7" name="Freeform 7"/>
          <p:cNvSpPr/>
          <p:nvPr/>
        </p:nvSpPr>
        <p:spPr>
          <a:xfrm rot="-10705343" flipH="1">
            <a:off x="11179824" y="8058463"/>
            <a:ext cx="7315200" cy="3204754"/>
          </a:xfrm>
          <a:custGeom>
            <a:avLst/>
            <a:gdLst/>
            <a:ahLst/>
            <a:cxnLst/>
            <a:rect l="l" t="t" r="r" b="b"/>
            <a:pathLst>
              <a:path w="7315200" h="3204754">
                <a:moveTo>
                  <a:pt x="7315200" y="0"/>
                </a:moveTo>
                <a:lnTo>
                  <a:pt x="0" y="0"/>
                </a:lnTo>
                <a:lnTo>
                  <a:pt x="0" y="3204754"/>
                </a:lnTo>
                <a:lnTo>
                  <a:pt x="7315200" y="320475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61079" y="7234473"/>
            <a:ext cx="797242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4199">
                <a:solidFill>
                  <a:srgbClr val="3D80C1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Worker2Worker“Mindfulness Series” </a:t>
            </a:r>
          </a:p>
        </p:txBody>
      </p:sp>
      <p:sp>
        <p:nvSpPr>
          <p:cNvPr id="9" name="Freeform 9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91673" y="0"/>
            <a:ext cx="7315200" cy="3204754"/>
          </a:xfrm>
          <a:custGeom>
            <a:avLst/>
            <a:gdLst/>
            <a:ahLst/>
            <a:cxnLst/>
            <a:rect l="l" t="t" r="r" b="b"/>
            <a:pathLst>
              <a:path w="7315200" h="3204754">
                <a:moveTo>
                  <a:pt x="7315200" y="0"/>
                </a:moveTo>
                <a:lnTo>
                  <a:pt x="0" y="0"/>
                </a:lnTo>
                <a:lnTo>
                  <a:pt x="0" y="3204754"/>
                </a:lnTo>
                <a:lnTo>
                  <a:pt x="7315200" y="320475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1578846" y="7201590"/>
            <a:ext cx="7315200" cy="3204754"/>
          </a:xfrm>
          <a:custGeom>
            <a:avLst/>
            <a:gdLst/>
            <a:ahLst/>
            <a:cxnLst/>
            <a:rect l="l" t="t" r="r" b="b"/>
            <a:pathLst>
              <a:path w="7315200" h="3204754">
                <a:moveTo>
                  <a:pt x="0" y="3204754"/>
                </a:moveTo>
                <a:lnTo>
                  <a:pt x="7315200" y="3204754"/>
                </a:lnTo>
                <a:lnTo>
                  <a:pt x="7315200" y="0"/>
                </a:lnTo>
                <a:lnTo>
                  <a:pt x="0" y="0"/>
                </a:lnTo>
                <a:lnTo>
                  <a:pt x="0" y="320475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022854" y="8344497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8" y="0"/>
                </a:lnTo>
                <a:lnTo>
                  <a:pt x="61031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 flipV="1">
            <a:off x="12184892" y="-1028700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8" y="0"/>
                </a:lnTo>
                <a:lnTo>
                  <a:pt x="6103108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428436" y="-1225365"/>
            <a:ext cx="5040401" cy="4114800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1" y="0"/>
                </a:lnTo>
                <a:lnTo>
                  <a:pt x="5040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892869" y="6957415"/>
            <a:ext cx="2369825" cy="2300885"/>
          </a:xfrm>
          <a:custGeom>
            <a:avLst/>
            <a:gdLst/>
            <a:ahLst/>
            <a:cxnLst/>
            <a:rect l="l" t="t" r="r" b="b"/>
            <a:pathLst>
              <a:path w="2369825" h="2300885">
                <a:moveTo>
                  <a:pt x="0" y="0"/>
                </a:moveTo>
                <a:lnTo>
                  <a:pt x="2369825" y="0"/>
                </a:lnTo>
                <a:lnTo>
                  <a:pt x="2369825" y="2300885"/>
                </a:lnTo>
                <a:lnTo>
                  <a:pt x="0" y="23008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6956" y="2445818"/>
            <a:ext cx="6139838" cy="6147522"/>
          </a:xfrm>
          <a:custGeom>
            <a:avLst/>
            <a:gdLst/>
            <a:ahLst/>
            <a:cxnLst/>
            <a:rect l="l" t="t" r="r" b="b"/>
            <a:pathLst>
              <a:path w="6139838" h="6147522">
                <a:moveTo>
                  <a:pt x="0" y="0"/>
                </a:moveTo>
                <a:lnTo>
                  <a:pt x="6139838" y="0"/>
                </a:lnTo>
                <a:lnTo>
                  <a:pt x="6139838" y="6147523"/>
                </a:lnTo>
                <a:lnTo>
                  <a:pt x="0" y="6147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075203" y="8593341"/>
            <a:ext cx="4137594" cy="1602377"/>
          </a:xfrm>
          <a:custGeom>
            <a:avLst/>
            <a:gdLst/>
            <a:ahLst/>
            <a:cxnLst/>
            <a:rect l="l" t="t" r="r" b="b"/>
            <a:pathLst>
              <a:path w="4137594" h="1602377">
                <a:moveTo>
                  <a:pt x="0" y="0"/>
                </a:moveTo>
                <a:lnTo>
                  <a:pt x="4137594" y="0"/>
                </a:lnTo>
                <a:lnTo>
                  <a:pt x="4137594" y="1602377"/>
                </a:lnTo>
                <a:lnTo>
                  <a:pt x="0" y="1602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799896" y="688333"/>
            <a:ext cx="8688208" cy="154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60"/>
              </a:lnSpc>
            </a:pPr>
            <a:r>
              <a:rPr lang="en-US" sz="7200" spc="215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WORKER 2 WORKER PROGRAM INFORMATION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93886" y="2274368"/>
            <a:ext cx="9873213" cy="631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5"/>
              </a:lnSpc>
              <a:spcBef>
                <a:spcPct val="0"/>
              </a:spcBef>
            </a:pPr>
            <a:r>
              <a:rPr lang="en-US" sz="4346" spc="43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Please feel free to complete the confidential form in the chat </a:t>
            </a:r>
          </a:p>
          <a:p>
            <a:pPr algn="ctr">
              <a:lnSpc>
                <a:spcPts val="6085"/>
              </a:lnSpc>
              <a:spcBef>
                <a:spcPct val="0"/>
              </a:spcBef>
            </a:pPr>
            <a:r>
              <a:rPr lang="en-US" sz="4346" spc="43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or </a:t>
            </a:r>
          </a:p>
          <a:p>
            <a:pPr algn="ctr">
              <a:lnSpc>
                <a:spcPts val="6085"/>
              </a:lnSpc>
              <a:spcBef>
                <a:spcPct val="0"/>
              </a:spcBef>
            </a:pPr>
            <a:r>
              <a:rPr lang="en-US" sz="4346" spc="43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Scan the QR code so we can stay connected to you moving forward! </a:t>
            </a:r>
          </a:p>
          <a:p>
            <a:pPr algn="ctr">
              <a:lnSpc>
                <a:spcPts val="6785"/>
              </a:lnSpc>
              <a:spcBef>
                <a:spcPct val="0"/>
              </a:spcBef>
            </a:pPr>
            <a:r>
              <a:rPr lang="en-US" sz="4846" spc="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Phone: 1-855-327-7482</a:t>
            </a:r>
          </a:p>
          <a:p>
            <a:pPr algn="ctr">
              <a:lnSpc>
                <a:spcPts val="6085"/>
              </a:lnSpc>
              <a:spcBef>
                <a:spcPct val="0"/>
              </a:spcBef>
            </a:pPr>
            <a:r>
              <a:rPr lang="en-US" sz="4346" spc="43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Email: worker2worker@ubhc.rutgers.edu</a:t>
            </a:r>
          </a:p>
          <a:p>
            <a:pPr algn="ctr">
              <a:lnSpc>
                <a:spcPts val="6085"/>
              </a:lnSpc>
              <a:spcBef>
                <a:spcPct val="0"/>
              </a:spcBef>
            </a:pPr>
            <a:r>
              <a:rPr lang="en-US" sz="4346" spc="43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Website: worker2worker.com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76662" y="1095375"/>
            <a:ext cx="8934676" cy="1102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6"/>
              </a:lnSpc>
            </a:pPr>
            <a:r>
              <a:rPr lang="en-US" sz="7681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CHECK IN!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-91673" y="0"/>
            <a:ext cx="7315200" cy="3204754"/>
          </a:xfrm>
          <a:custGeom>
            <a:avLst/>
            <a:gdLst/>
            <a:ahLst/>
            <a:cxnLst/>
            <a:rect l="l" t="t" r="r" b="b"/>
            <a:pathLst>
              <a:path w="7315200" h="3204754">
                <a:moveTo>
                  <a:pt x="7315200" y="0"/>
                </a:moveTo>
                <a:lnTo>
                  <a:pt x="0" y="0"/>
                </a:lnTo>
                <a:lnTo>
                  <a:pt x="0" y="3204754"/>
                </a:lnTo>
                <a:lnTo>
                  <a:pt x="7315200" y="320475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1923392" y="7655923"/>
            <a:ext cx="7315200" cy="3204754"/>
          </a:xfrm>
          <a:custGeom>
            <a:avLst/>
            <a:gdLst/>
            <a:ahLst/>
            <a:cxnLst/>
            <a:rect l="l" t="t" r="r" b="b"/>
            <a:pathLst>
              <a:path w="7315200" h="3204754">
                <a:moveTo>
                  <a:pt x="0" y="3204754"/>
                </a:moveTo>
                <a:lnTo>
                  <a:pt x="7315200" y="3204754"/>
                </a:lnTo>
                <a:lnTo>
                  <a:pt x="7315200" y="0"/>
                </a:lnTo>
                <a:lnTo>
                  <a:pt x="0" y="0"/>
                </a:lnTo>
                <a:lnTo>
                  <a:pt x="0" y="320475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18879" y="7775284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8" y="0"/>
                </a:lnTo>
                <a:lnTo>
                  <a:pt x="61031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78846" y="227068"/>
            <a:ext cx="6256152" cy="3519085"/>
          </a:xfrm>
          <a:custGeom>
            <a:avLst/>
            <a:gdLst/>
            <a:ahLst/>
            <a:cxnLst/>
            <a:rect l="l" t="t" r="r" b="b"/>
            <a:pathLst>
              <a:path w="6256152" h="3519085">
                <a:moveTo>
                  <a:pt x="0" y="0"/>
                </a:moveTo>
                <a:lnTo>
                  <a:pt x="6256152" y="0"/>
                </a:lnTo>
                <a:lnTo>
                  <a:pt x="6256152" y="3519086"/>
                </a:lnTo>
                <a:lnTo>
                  <a:pt x="0" y="3519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73883" y="2577233"/>
            <a:ext cx="2779010" cy="2337842"/>
          </a:xfrm>
          <a:custGeom>
            <a:avLst/>
            <a:gdLst/>
            <a:ahLst/>
            <a:cxnLst/>
            <a:rect l="l" t="t" r="r" b="b"/>
            <a:pathLst>
              <a:path w="2779010" h="2337842">
                <a:moveTo>
                  <a:pt x="0" y="0"/>
                </a:moveTo>
                <a:lnTo>
                  <a:pt x="2779010" y="0"/>
                </a:lnTo>
                <a:lnTo>
                  <a:pt x="2779010" y="2337842"/>
                </a:lnTo>
                <a:lnTo>
                  <a:pt x="0" y="2337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154327" y="6563786"/>
            <a:ext cx="3499369" cy="2694514"/>
          </a:xfrm>
          <a:custGeom>
            <a:avLst/>
            <a:gdLst/>
            <a:ahLst/>
            <a:cxnLst/>
            <a:rect l="l" t="t" r="r" b="b"/>
            <a:pathLst>
              <a:path w="3499369" h="2694514">
                <a:moveTo>
                  <a:pt x="0" y="0"/>
                </a:moveTo>
                <a:lnTo>
                  <a:pt x="3499369" y="0"/>
                </a:lnTo>
                <a:lnTo>
                  <a:pt x="3499369" y="2694514"/>
                </a:lnTo>
                <a:lnTo>
                  <a:pt x="0" y="2694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752893" y="4351019"/>
            <a:ext cx="8782213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ED1A77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On a scale of 1-10 rate your stress level this week?</a:t>
            </a:r>
          </a:p>
          <a:p>
            <a:pPr algn="ctr">
              <a:lnSpc>
                <a:spcPts val="4200"/>
              </a:lnSpc>
            </a:pPr>
            <a:endParaRPr lang="en-US" sz="3500">
              <a:solidFill>
                <a:srgbClr val="ED1A77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ctr">
              <a:lnSpc>
                <a:spcPts val="4200"/>
              </a:lnSpc>
            </a:pPr>
            <a:endParaRPr lang="en-US" sz="3500">
              <a:solidFill>
                <a:srgbClr val="ED1A77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ED1A77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What’s one thing you’re looking forward this week?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ED1A77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nline Media 9" title="Headspace | Mini Meditation | Let Go of Stress">
            <a:hlinkClick r:id="" action="ppaction://media"/>
            <a:extLst>
              <a:ext uri="{FF2B5EF4-FFF2-40B4-BE49-F238E27FC236}">
                <a16:creationId xmlns:a16="http://schemas.microsoft.com/office/drawing/2014/main" id="{667DF0B4-A277-759C-8564-6BBEB50769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71900" y="2628900"/>
            <a:ext cx="10744200" cy="606599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 flipV="1">
            <a:off x="12337292" y="-876300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8" y="0"/>
                </a:lnTo>
                <a:lnTo>
                  <a:pt x="6103108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26735" y="6747939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8" y="0"/>
                </a:lnTo>
                <a:lnTo>
                  <a:pt x="61031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35288" y="49636"/>
            <a:ext cx="2369825" cy="2300885"/>
          </a:xfrm>
          <a:custGeom>
            <a:avLst/>
            <a:gdLst/>
            <a:ahLst/>
            <a:cxnLst/>
            <a:rect l="l" t="t" r="r" b="b"/>
            <a:pathLst>
              <a:path w="2369825" h="2300885">
                <a:moveTo>
                  <a:pt x="0" y="0"/>
                </a:moveTo>
                <a:lnTo>
                  <a:pt x="2369825" y="0"/>
                </a:lnTo>
                <a:lnTo>
                  <a:pt x="2369825" y="2300885"/>
                </a:lnTo>
                <a:lnTo>
                  <a:pt x="0" y="2300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062034" y="0"/>
            <a:ext cx="5216862" cy="4114800"/>
          </a:xfrm>
          <a:custGeom>
            <a:avLst/>
            <a:gdLst/>
            <a:ahLst/>
            <a:cxnLst/>
            <a:rect l="l" t="t" r="r" b="b"/>
            <a:pathLst>
              <a:path w="5216862" h="4114800">
                <a:moveTo>
                  <a:pt x="0" y="0"/>
                </a:moveTo>
                <a:lnTo>
                  <a:pt x="5216862" y="0"/>
                </a:lnTo>
                <a:lnTo>
                  <a:pt x="5216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85497" y="6396118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0" y="0"/>
                </a:moveTo>
                <a:lnTo>
                  <a:pt x="6354903" y="0"/>
                </a:lnTo>
                <a:lnTo>
                  <a:pt x="6354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76662" y="1247775"/>
            <a:ext cx="8934676" cy="1102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6"/>
              </a:lnSpc>
            </a:pPr>
            <a:r>
              <a:rPr lang="en-US" sz="7681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LET’S GET SETTLED...</a:t>
            </a:r>
          </a:p>
        </p:txBody>
      </p:sp>
      <p:sp>
        <p:nvSpPr>
          <p:cNvPr id="9" name="Freeform 9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337292" y="-876300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8" y="0"/>
                </a:lnTo>
                <a:lnTo>
                  <a:pt x="610310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26735" y="6747939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8" y="0"/>
                </a:lnTo>
                <a:lnTo>
                  <a:pt x="61031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03963" y="2669042"/>
            <a:ext cx="12219634" cy="441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5"/>
              </a:lnSpc>
            </a:pPr>
            <a:r>
              <a:rPr lang="en-US" sz="3562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Stress can be thought of as our body’s physical and emotional response to a perceived threat or challenge.</a:t>
            </a:r>
          </a:p>
          <a:p>
            <a:pPr algn="ctr">
              <a:lnSpc>
                <a:spcPts val="4275"/>
              </a:lnSpc>
            </a:pPr>
            <a:endParaRPr lang="en-US" sz="3562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ctr">
              <a:lnSpc>
                <a:spcPts val="4275"/>
              </a:lnSpc>
            </a:pPr>
            <a:r>
              <a:rPr lang="en-US" sz="3562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While some stress can be helpful, enabling us to perform at a heightened level when needed, too much stress can lead to all sorts of physical and emotional health problems...</a:t>
            </a:r>
          </a:p>
          <a:p>
            <a:pPr algn="ctr">
              <a:lnSpc>
                <a:spcPts val="4275"/>
              </a:lnSpc>
            </a:pPr>
            <a:endParaRPr lang="en-US" sz="3562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ctr">
              <a:lnSpc>
                <a:spcPts val="4275"/>
              </a:lnSpc>
              <a:spcBef>
                <a:spcPct val="0"/>
              </a:spcBef>
            </a:pPr>
            <a:r>
              <a:rPr lang="en-US" sz="3562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  </a:t>
            </a:r>
          </a:p>
        </p:txBody>
      </p:sp>
      <p:sp>
        <p:nvSpPr>
          <p:cNvPr id="5" name="Freeform 5"/>
          <p:cNvSpPr/>
          <p:nvPr/>
        </p:nvSpPr>
        <p:spPr>
          <a:xfrm>
            <a:off x="12975548" y="5972988"/>
            <a:ext cx="5588287" cy="4889751"/>
          </a:xfrm>
          <a:custGeom>
            <a:avLst/>
            <a:gdLst/>
            <a:ahLst/>
            <a:cxnLst/>
            <a:rect l="l" t="t" r="r" b="b"/>
            <a:pathLst>
              <a:path w="5588287" h="4889751">
                <a:moveTo>
                  <a:pt x="0" y="0"/>
                </a:moveTo>
                <a:lnTo>
                  <a:pt x="5588287" y="0"/>
                </a:lnTo>
                <a:lnTo>
                  <a:pt x="5588287" y="4889751"/>
                </a:lnTo>
                <a:lnTo>
                  <a:pt x="0" y="48897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676662" y="1247775"/>
            <a:ext cx="8934676" cy="1102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6"/>
              </a:lnSpc>
            </a:pPr>
            <a:r>
              <a:rPr lang="en-US" sz="7681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SO WHAT’S STRESS?</a:t>
            </a:r>
          </a:p>
        </p:txBody>
      </p:sp>
      <p:sp>
        <p:nvSpPr>
          <p:cNvPr id="7" name="Freeform 7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229699" y="-1386148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8" y="0"/>
                </a:lnTo>
                <a:lnTo>
                  <a:pt x="610310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90083" y="7045133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8" y="0"/>
                </a:lnTo>
                <a:lnTo>
                  <a:pt x="61031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091774" y="5353691"/>
            <a:ext cx="4594144" cy="4933309"/>
          </a:xfrm>
          <a:custGeom>
            <a:avLst/>
            <a:gdLst/>
            <a:ahLst/>
            <a:cxnLst/>
            <a:rect l="l" t="t" r="r" b="b"/>
            <a:pathLst>
              <a:path w="4594144" h="4933309">
                <a:moveTo>
                  <a:pt x="0" y="0"/>
                </a:moveTo>
                <a:lnTo>
                  <a:pt x="4594144" y="0"/>
                </a:lnTo>
                <a:lnTo>
                  <a:pt x="4594144" y="4933309"/>
                </a:lnTo>
                <a:lnTo>
                  <a:pt x="0" y="4933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03719" y="2875572"/>
            <a:ext cx="2770255" cy="2478119"/>
          </a:xfrm>
          <a:custGeom>
            <a:avLst/>
            <a:gdLst/>
            <a:ahLst/>
            <a:cxnLst/>
            <a:rect l="l" t="t" r="r" b="b"/>
            <a:pathLst>
              <a:path w="2770255" h="2478119">
                <a:moveTo>
                  <a:pt x="0" y="0"/>
                </a:moveTo>
                <a:lnTo>
                  <a:pt x="2770254" y="0"/>
                </a:lnTo>
                <a:lnTo>
                  <a:pt x="2770254" y="2478119"/>
                </a:lnTo>
                <a:lnTo>
                  <a:pt x="0" y="247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313344">
            <a:off x="120459" y="-349174"/>
            <a:ext cx="4593658" cy="3904609"/>
          </a:xfrm>
          <a:custGeom>
            <a:avLst/>
            <a:gdLst/>
            <a:ahLst/>
            <a:cxnLst/>
            <a:rect l="l" t="t" r="r" b="b"/>
            <a:pathLst>
              <a:path w="4593658" h="3904609">
                <a:moveTo>
                  <a:pt x="0" y="0"/>
                </a:moveTo>
                <a:lnTo>
                  <a:pt x="4593658" y="0"/>
                </a:lnTo>
                <a:lnTo>
                  <a:pt x="4593658" y="3904609"/>
                </a:lnTo>
                <a:lnTo>
                  <a:pt x="0" y="39046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676662" y="544283"/>
            <a:ext cx="8934676" cy="218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6"/>
              </a:lnSpc>
            </a:pPr>
            <a:r>
              <a:rPr lang="en-US" sz="7681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WHERE DOES OUR STRESS COME FROM?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3423354"/>
            <a:ext cx="13498092" cy="603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5"/>
              </a:lnSpc>
            </a:pPr>
            <a:r>
              <a:rPr lang="en-US" sz="3562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Much of the stress we experience comes from our tendency to dwell on the past or worry about the future...</a:t>
            </a:r>
          </a:p>
          <a:p>
            <a:pPr algn="ctr">
              <a:lnSpc>
                <a:spcPts val="4275"/>
              </a:lnSpc>
            </a:pPr>
            <a:endParaRPr lang="en-US" sz="3562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ctr">
              <a:lnSpc>
                <a:spcPts val="4275"/>
              </a:lnSpc>
            </a:pPr>
            <a:r>
              <a:rPr lang="en-US" sz="3562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We perceive many of these threats or challenges in our mind, often when they have either already passed, or haven’t yet occurred, thereby tricking our brain into triggering our stress response...</a:t>
            </a:r>
          </a:p>
          <a:p>
            <a:pPr algn="ctr">
              <a:lnSpc>
                <a:spcPts val="4275"/>
              </a:lnSpc>
            </a:pPr>
            <a:endParaRPr lang="en-US" sz="3562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ctr">
              <a:lnSpc>
                <a:spcPts val="4275"/>
              </a:lnSpc>
            </a:pPr>
            <a:r>
              <a:rPr lang="en-US" sz="3562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Many of negative emotions and even physical problems stem from an overload of stress which can include anxiety, anger, irritability, guilt and shame...</a:t>
            </a:r>
          </a:p>
          <a:p>
            <a:pPr algn="ctr">
              <a:lnSpc>
                <a:spcPts val="4275"/>
              </a:lnSpc>
            </a:pPr>
            <a:endParaRPr lang="en-US" sz="3562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ctr">
              <a:lnSpc>
                <a:spcPts val="4275"/>
              </a:lnSpc>
              <a:spcBef>
                <a:spcPct val="0"/>
              </a:spcBef>
            </a:pPr>
            <a:endParaRPr lang="en-US" sz="3562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801352" y="-1281939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9" y="0"/>
                </a:lnTo>
                <a:lnTo>
                  <a:pt x="6103109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236432" y="7656003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9" y="0"/>
                </a:lnTo>
                <a:lnTo>
                  <a:pt x="6103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621074" y="5613227"/>
            <a:ext cx="3126542" cy="2825613"/>
          </a:xfrm>
          <a:custGeom>
            <a:avLst/>
            <a:gdLst/>
            <a:ahLst/>
            <a:cxnLst/>
            <a:rect l="l" t="t" r="r" b="b"/>
            <a:pathLst>
              <a:path w="3126542" h="2825613">
                <a:moveTo>
                  <a:pt x="0" y="0"/>
                </a:moveTo>
                <a:lnTo>
                  <a:pt x="3126542" y="0"/>
                </a:lnTo>
                <a:lnTo>
                  <a:pt x="3126542" y="2825613"/>
                </a:lnTo>
                <a:lnTo>
                  <a:pt x="0" y="2825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23094" y="5557197"/>
            <a:ext cx="2029813" cy="2858891"/>
          </a:xfrm>
          <a:custGeom>
            <a:avLst/>
            <a:gdLst/>
            <a:ahLst/>
            <a:cxnLst/>
            <a:rect l="l" t="t" r="r" b="b"/>
            <a:pathLst>
              <a:path w="2029813" h="2858891">
                <a:moveTo>
                  <a:pt x="0" y="0"/>
                </a:moveTo>
                <a:lnTo>
                  <a:pt x="2029813" y="0"/>
                </a:lnTo>
                <a:lnTo>
                  <a:pt x="2029813" y="2858891"/>
                </a:lnTo>
                <a:lnTo>
                  <a:pt x="0" y="28588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9195301" y="4413349"/>
            <a:ext cx="0" cy="422431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H="1">
            <a:off x="13457791" y="4413349"/>
            <a:ext cx="0" cy="41148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H="1">
            <a:off x="4932811" y="4413349"/>
            <a:ext cx="19050" cy="422431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238188">
            <a:off x="1897883" y="549544"/>
            <a:ext cx="2644405" cy="2322268"/>
          </a:xfrm>
          <a:custGeom>
            <a:avLst/>
            <a:gdLst/>
            <a:ahLst/>
            <a:cxnLst/>
            <a:rect l="l" t="t" r="r" b="b"/>
            <a:pathLst>
              <a:path w="2644405" h="2322268">
                <a:moveTo>
                  <a:pt x="0" y="0"/>
                </a:moveTo>
                <a:lnTo>
                  <a:pt x="2644405" y="0"/>
                </a:lnTo>
                <a:lnTo>
                  <a:pt x="2644405" y="2322268"/>
                </a:lnTo>
                <a:lnTo>
                  <a:pt x="0" y="23222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265986">
            <a:off x="14077857" y="488253"/>
            <a:ext cx="2775049" cy="2775049"/>
          </a:xfrm>
          <a:custGeom>
            <a:avLst/>
            <a:gdLst/>
            <a:ahLst/>
            <a:cxnLst/>
            <a:rect l="l" t="t" r="r" b="b"/>
            <a:pathLst>
              <a:path w="2775049" h="2775049">
                <a:moveTo>
                  <a:pt x="0" y="0"/>
                </a:moveTo>
                <a:lnTo>
                  <a:pt x="2775050" y="0"/>
                </a:lnTo>
                <a:lnTo>
                  <a:pt x="2775050" y="2775049"/>
                </a:lnTo>
                <a:lnTo>
                  <a:pt x="0" y="2775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898015" y="5120584"/>
            <a:ext cx="2302192" cy="3318476"/>
          </a:xfrm>
          <a:custGeom>
            <a:avLst/>
            <a:gdLst/>
            <a:ahLst/>
            <a:cxnLst/>
            <a:rect l="l" t="t" r="r" b="b"/>
            <a:pathLst>
              <a:path w="2302192" h="3318476">
                <a:moveTo>
                  <a:pt x="0" y="0"/>
                </a:moveTo>
                <a:lnTo>
                  <a:pt x="2302192" y="0"/>
                </a:lnTo>
                <a:lnTo>
                  <a:pt x="2302192" y="3318476"/>
                </a:lnTo>
                <a:lnTo>
                  <a:pt x="0" y="33184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19512" y="5500605"/>
            <a:ext cx="4435403" cy="2938454"/>
          </a:xfrm>
          <a:custGeom>
            <a:avLst/>
            <a:gdLst/>
            <a:ahLst/>
            <a:cxnLst/>
            <a:rect l="l" t="t" r="r" b="b"/>
            <a:pathLst>
              <a:path w="4435403" h="2938454">
                <a:moveTo>
                  <a:pt x="0" y="0"/>
                </a:moveTo>
                <a:lnTo>
                  <a:pt x="4435403" y="0"/>
                </a:lnTo>
                <a:lnTo>
                  <a:pt x="4435403" y="2938455"/>
                </a:lnTo>
                <a:lnTo>
                  <a:pt x="0" y="29384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866677" y="224729"/>
            <a:ext cx="8934676" cy="218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6"/>
              </a:lnSpc>
            </a:pPr>
            <a:r>
              <a:rPr lang="en-US" sz="7681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SIGNS OF TOO MUCH STRESS...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45474" y="3027588"/>
            <a:ext cx="8934676" cy="73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0"/>
              </a:lnSpc>
            </a:pPr>
            <a:r>
              <a:rPr lang="en-US" sz="5081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PHYSICAL SIGNS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3479" y="4337149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Sleep Disruptions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12812" y="4337149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Fatigue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05441" y="4337149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Headaches &amp; Brain Fog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35376" y="4337149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Digestive Problems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801352" y="-1281939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9" y="0"/>
                </a:lnTo>
                <a:lnTo>
                  <a:pt x="6103109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236432" y="7656003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9" y="0"/>
                </a:lnTo>
                <a:lnTo>
                  <a:pt x="6103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H="1">
            <a:off x="9195301" y="4413349"/>
            <a:ext cx="0" cy="422431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H="1">
            <a:off x="13457791" y="4413349"/>
            <a:ext cx="0" cy="41148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4932811" y="4413349"/>
            <a:ext cx="19050" cy="422431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38188">
            <a:off x="1897883" y="549544"/>
            <a:ext cx="2644405" cy="2322268"/>
          </a:xfrm>
          <a:custGeom>
            <a:avLst/>
            <a:gdLst/>
            <a:ahLst/>
            <a:cxnLst/>
            <a:rect l="l" t="t" r="r" b="b"/>
            <a:pathLst>
              <a:path w="2644405" h="2322268">
                <a:moveTo>
                  <a:pt x="0" y="0"/>
                </a:moveTo>
                <a:lnTo>
                  <a:pt x="2644405" y="0"/>
                </a:lnTo>
                <a:lnTo>
                  <a:pt x="2644405" y="2322268"/>
                </a:lnTo>
                <a:lnTo>
                  <a:pt x="0" y="2322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265986">
            <a:off x="14077857" y="488253"/>
            <a:ext cx="2775049" cy="2775049"/>
          </a:xfrm>
          <a:custGeom>
            <a:avLst/>
            <a:gdLst/>
            <a:ahLst/>
            <a:cxnLst/>
            <a:rect l="l" t="t" r="r" b="b"/>
            <a:pathLst>
              <a:path w="2775049" h="2775049">
                <a:moveTo>
                  <a:pt x="0" y="0"/>
                </a:moveTo>
                <a:lnTo>
                  <a:pt x="2775050" y="0"/>
                </a:lnTo>
                <a:lnTo>
                  <a:pt x="2775050" y="2775049"/>
                </a:lnTo>
                <a:lnTo>
                  <a:pt x="0" y="27750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225" y="4946749"/>
            <a:ext cx="3968722" cy="3690912"/>
          </a:xfrm>
          <a:custGeom>
            <a:avLst/>
            <a:gdLst/>
            <a:ahLst/>
            <a:cxnLst/>
            <a:rect l="l" t="t" r="r" b="b"/>
            <a:pathLst>
              <a:path w="3968722" h="3690912">
                <a:moveTo>
                  <a:pt x="0" y="0"/>
                </a:moveTo>
                <a:lnTo>
                  <a:pt x="3968723" y="0"/>
                </a:lnTo>
                <a:lnTo>
                  <a:pt x="3968723" y="3690912"/>
                </a:lnTo>
                <a:lnTo>
                  <a:pt x="0" y="3690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266186" y="5420498"/>
            <a:ext cx="3614790" cy="3217163"/>
          </a:xfrm>
          <a:custGeom>
            <a:avLst/>
            <a:gdLst/>
            <a:ahLst/>
            <a:cxnLst/>
            <a:rect l="l" t="t" r="r" b="b"/>
            <a:pathLst>
              <a:path w="3614790" h="3217163">
                <a:moveTo>
                  <a:pt x="0" y="0"/>
                </a:moveTo>
                <a:lnTo>
                  <a:pt x="3614790" y="0"/>
                </a:lnTo>
                <a:lnTo>
                  <a:pt x="3614790" y="3217163"/>
                </a:lnTo>
                <a:lnTo>
                  <a:pt x="0" y="32171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14452" y="5197154"/>
            <a:ext cx="3224189" cy="3663851"/>
          </a:xfrm>
          <a:custGeom>
            <a:avLst/>
            <a:gdLst/>
            <a:ahLst/>
            <a:cxnLst/>
            <a:rect l="l" t="t" r="r" b="b"/>
            <a:pathLst>
              <a:path w="3224189" h="3663851">
                <a:moveTo>
                  <a:pt x="0" y="0"/>
                </a:moveTo>
                <a:lnTo>
                  <a:pt x="3224188" y="0"/>
                </a:lnTo>
                <a:lnTo>
                  <a:pt x="3224188" y="3663851"/>
                </a:lnTo>
                <a:lnTo>
                  <a:pt x="0" y="366385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942246" y="5197154"/>
            <a:ext cx="3553859" cy="3482782"/>
          </a:xfrm>
          <a:custGeom>
            <a:avLst/>
            <a:gdLst/>
            <a:ahLst/>
            <a:cxnLst/>
            <a:rect l="l" t="t" r="r" b="b"/>
            <a:pathLst>
              <a:path w="3553859" h="3482782">
                <a:moveTo>
                  <a:pt x="0" y="0"/>
                </a:moveTo>
                <a:lnTo>
                  <a:pt x="3553859" y="0"/>
                </a:lnTo>
                <a:lnTo>
                  <a:pt x="3553859" y="3482782"/>
                </a:lnTo>
                <a:lnTo>
                  <a:pt x="0" y="3482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866677" y="224729"/>
            <a:ext cx="8934676" cy="218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6"/>
              </a:lnSpc>
            </a:pPr>
            <a:r>
              <a:rPr lang="en-US" sz="7681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SIGNS OF TOO MUCH STRESS...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45474" y="3027588"/>
            <a:ext cx="8934676" cy="73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0"/>
              </a:lnSpc>
            </a:pPr>
            <a:r>
              <a:rPr lang="en-US" sz="5081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EMOTIONAL SIGNS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3479" y="4337149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Anxiety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12812" y="4337149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Irritiability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05441" y="4337149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Restlessness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35376" y="4337149"/>
            <a:ext cx="402746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Depression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0010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3892">
            <a:off x="14739100" y="-295402"/>
            <a:ext cx="5040401" cy="4114800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672644">
            <a:off x="-1491500" y="5235431"/>
            <a:ext cx="5040401" cy="4114800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88210" y="738769"/>
            <a:ext cx="14111580" cy="8809462"/>
          </a:xfrm>
          <a:custGeom>
            <a:avLst/>
            <a:gdLst/>
            <a:ahLst/>
            <a:cxnLst/>
            <a:rect l="l" t="t" r="r" b="b"/>
            <a:pathLst>
              <a:path w="14111580" h="8809462">
                <a:moveTo>
                  <a:pt x="0" y="0"/>
                </a:moveTo>
                <a:lnTo>
                  <a:pt x="14111580" y="0"/>
                </a:lnTo>
                <a:lnTo>
                  <a:pt x="14111580" y="8809462"/>
                </a:lnTo>
                <a:lnTo>
                  <a:pt x="0" y="8809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81904" y="5551164"/>
            <a:ext cx="4451686" cy="4735836"/>
          </a:xfrm>
          <a:custGeom>
            <a:avLst/>
            <a:gdLst/>
            <a:ahLst/>
            <a:cxnLst/>
            <a:rect l="l" t="t" r="r" b="b"/>
            <a:pathLst>
              <a:path w="4451686" h="4735836">
                <a:moveTo>
                  <a:pt x="0" y="0"/>
                </a:moveTo>
                <a:lnTo>
                  <a:pt x="4451686" y="0"/>
                </a:lnTo>
                <a:lnTo>
                  <a:pt x="4451686" y="4735836"/>
                </a:lnTo>
                <a:lnTo>
                  <a:pt x="0" y="47358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1104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583384" y="3326402"/>
            <a:ext cx="11790884" cy="463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Mindfulness is the practice of being aware of your current thoughts, feelings, and emotions without judgment or avoidance. </a:t>
            </a:r>
          </a:p>
          <a:p>
            <a:pPr algn="l">
              <a:lnSpc>
                <a:spcPts val="5319"/>
              </a:lnSpc>
            </a:pPr>
            <a:endParaRPr lang="en-US" sz="3799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It involves being present and engaged in the moment, rather than dwelling on the past or trying to predict the future. </a:t>
            </a:r>
          </a:p>
          <a:p>
            <a:pPr algn="just">
              <a:lnSpc>
                <a:spcPts val="4899"/>
              </a:lnSpc>
            </a:pPr>
            <a:endParaRPr lang="en-US" sz="3799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just">
              <a:lnSpc>
                <a:spcPts val="4899"/>
              </a:lnSpc>
            </a:pPr>
            <a:endParaRPr lang="en-US" sz="3799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57422" y="2467693"/>
            <a:ext cx="11042808" cy="770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1"/>
              </a:lnSpc>
            </a:pPr>
            <a:r>
              <a:rPr lang="en-US" sz="6346" spc="63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WHAT IS MINDFULNESS 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337292" y="-876300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8" y="0"/>
                </a:lnTo>
                <a:lnTo>
                  <a:pt x="6103108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07223" y="-302623"/>
            <a:ext cx="5040401" cy="4114800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1" y="0"/>
                </a:lnTo>
                <a:lnTo>
                  <a:pt x="5040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826735" y="6747939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8" y="0"/>
                </a:lnTo>
                <a:lnTo>
                  <a:pt x="61031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88210" y="738769"/>
            <a:ext cx="14111580" cy="8809462"/>
          </a:xfrm>
          <a:custGeom>
            <a:avLst/>
            <a:gdLst/>
            <a:ahLst/>
            <a:cxnLst/>
            <a:rect l="l" t="t" r="r" b="b"/>
            <a:pathLst>
              <a:path w="14111580" h="8809462">
                <a:moveTo>
                  <a:pt x="0" y="0"/>
                </a:moveTo>
                <a:lnTo>
                  <a:pt x="14111580" y="0"/>
                </a:lnTo>
                <a:lnTo>
                  <a:pt x="14111580" y="8809462"/>
                </a:lnTo>
                <a:lnTo>
                  <a:pt x="0" y="8809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47763" y="604335"/>
            <a:ext cx="2369825" cy="2300885"/>
          </a:xfrm>
          <a:custGeom>
            <a:avLst/>
            <a:gdLst/>
            <a:ahLst/>
            <a:cxnLst/>
            <a:rect l="l" t="t" r="r" b="b"/>
            <a:pathLst>
              <a:path w="2369825" h="2300885">
                <a:moveTo>
                  <a:pt x="0" y="0"/>
                </a:moveTo>
                <a:lnTo>
                  <a:pt x="2369825" y="0"/>
                </a:lnTo>
                <a:lnTo>
                  <a:pt x="2369825" y="2300885"/>
                </a:lnTo>
                <a:lnTo>
                  <a:pt x="0" y="23008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0803" y="9258300"/>
            <a:ext cx="2331872" cy="840160"/>
          </a:xfrm>
          <a:custGeom>
            <a:avLst/>
            <a:gdLst/>
            <a:ahLst/>
            <a:cxnLst/>
            <a:rect l="l" t="t" r="r" b="b"/>
            <a:pathLst>
              <a:path w="2331872" h="840160">
                <a:moveTo>
                  <a:pt x="0" y="0"/>
                </a:moveTo>
                <a:lnTo>
                  <a:pt x="2331872" y="0"/>
                </a:lnTo>
                <a:lnTo>
                  <a:pt x="2331872" y="840160"/>
                </a:lnTo>
                <a:lnTo>
                  <a:pt x="0" y="840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779955" y="3082142"/>
            <a:ext cx="5550901" cy="5056366"/>
          </a:xfrm>
          <a:custGeom>
            <a:avLst/>
            <a:gdLst/>
            <a:ahLst/>
            <a:cxnLst/>
            <a:rect l="l" t="t" r="r" b="b"/>
            <a:pathLst>
              <a:path w="5550901" h="5056366">
                <a:moveTo>
                  <a:pt x="0" y="0"/>
                </a:moveTo>
                <a:lnTo>
                  <a:pt x="5550902" y="0"/>
                </a:lnTo>
                <a:lnTo>
                  <a:pt x="5550902" y="5056367"/>
                </a:lnTo>
                <a:lnTo>
                  <a:pt x="0" y="50563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641231" y="2600684"/>
            <a:ext cx="11042808" cy="1466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1"/>
              </a:lnSpc>
            </a:pPr>
            <a:r>
              <a:rPr lang="en-US" sz="6346" spc="63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MINDFULNESS = </a:t>
            </a:r>
          </a:p>
          <a:p>
            <a:pPr algn="ctr">
              <a:lnSpc>
                <a:spcPts val="5521"/>
              </a:lnSpc>
            </a:pPr>
            <a:r>
              <a:rPr lang="en-US" sz="6346" spc="63">
                <a:solidFill>
                  <a:srgbClr val="000000"/>
                </a:solidFill>
                <a:latin typeface="Dynapuff Condensed"/>
                <a:ea typeface="Dynapuff Condensed"/>
                <a:cs typeface="Dynapuff Condensed"/>
                <a:sym typeface="Dynapuff Condensed"/>
              </a:rPr>
              <a:t>ATTENTION + INTENTION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69953" y="4232705"/>
            <a:ext cx="9015773" cy="327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Mindfulness is a conscious process of awareness: Attention</a:t>
            </a:r>
          </a:p>
          <a:p>
            <a:pPr algn="ctr">
              <a:lnSpc>
                <a:spcPts val="4200"/>
              </a:lnSpc>
            </a:pPr>
            <a:endParaRPr lang="en-US" sz="3500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ctr">
              <a:lnSpc>
                <a:spcPts val="4200"/>
              </a:lnSpc>
            </a:pPr>
            <a:endParaRPr lang="en-US" sz="3500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Mindfulness requires an intentional effort and practice: Intention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906</Words>
  <Application>Microsoft Office PowerPoint</Application>
  <PresentationFormat>Custom</PresentationFormat>
  <Paragraphs>163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Abstracted Dream</vt:lpstr>
      <vt:lpstr>Arial</vt:lpstr>
      <vt:lpstr>Dynapuff Condensed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Mindfulness</dc:title>
  <dc:creator>Correia,  Jessica</dc:creator>
  <cp:lastModifiedBy>Jessica Correia</cp:lastModifiedBy>
  <cp:revision>3</cp:revision>
  <dcterms:created xsi:type="dcterms:W3CDTF">2006-08-16T00:00:00Z</dcterms:created>
  <dcterms:modified xsi:type="dcterms:W3CDTF">2025-01-28T16:16:06Z</dcterms:modified>
  <dc:identifier>DAGdbcpfNAE</dc:identifier>
</cp:coreProperties>
</file>