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obby Jones Soft" charset="1" panose="00000000000000000000"/>
      <p:regular r:id="rId16"/>
    </p:embeddedFont>
    <p:embeddedFont>
      <p:font typeface="Nunito Bold" charset="1" panose="00000800000000000000"/>
      <p:regular r:id="rId17"/>
    </p:embeddedFont>
    <p:embeddedFont>
      <p:font typeface="Nunito" charset="1" panose="00000500000000000000"/>
      <p:regular r:id="rId18"/>
    </p:embeddedFont>
    <p:embeddedFont>
      <p:font typeface="KG Primary Penmanship" charset="1" panose="020005060000000200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 Id="rId9"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5.pn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5.png" Type="http://schemas.openxmlformats.org/officeDocument/2006/relationships/image"/><Relationship Id="rId9"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false" rot="156691">
            <a:off x="804882" y="3918848"/>
            <a:ext cx="16678237" cy="7901315"/>
          </a:xfrm>
          <a:custGeom>
            <a:avLst/>
            <a:gdLst/>
            <a:ahLst/>
            <a:cxnLst/>
            <a:rect r="r" b="b" t="t" l="l"/>
            <a:pathLst>
              <a:path h="7901315" w="16678237">
                <a:moveTo>
                  <a:pt x="0" y="0"/>
                </a:moveTo>
                <a:lnTo>
                  <a:pt x="16678236" y="0"/>
                </a:lnTo>
                <a:lnTo>
                  <a:pt x="16678236" y="7901315"/>
                </a:lnTo>
                <a:lnTo>
                  <a:pt x="0" y="7901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12542" y="1121127"/>
            <a:ext cx="6262915" cy="3613199"/>
          </a:xfrm>
          <a:prstGeom prst="rect">
            <a:avLst/>
          </a:prstGeom>
        </p:spPr>
        <p:txBody>
          <a:bodyPr anchor="t" rtlCol="false" tIns="0" lIns="0" bIns="0" rIns="0">
            <a:spAutoFit/>
          </a:bodyPr>
          <a:lstStyle/>
          <a:p>
            <a:pPr algn="ctr">
              <a:lnSpc>
                <a:spcPts val="28363"/>
              </a:lnSpc>
              <a:spcBef>
                <a:spcPct val="0"/>
              </a:spcBef>
            </a:pPr>
            <a:r>
              <a:rPr lang="en-US" sz="20259" spc="-202">
                <a:solidFill>
                  <a:srgbClr val="CD695E"/>
                </a:solidFill>
                <a:latin typeface="Bobby Jones Soft"/>
              </a:rPr>
              <a:t>LIVING</a:t>
            </a:r>
          </a:p>
        </p:txBody>
      </p:sp>
      <p:sp>
        <p:nvSpPr>
          <p:cNvPr name="Freeform 4" id="4"/>
          <p:cNvSpPr/>
          <p:nvPr/>
        </p:nvSpPr>
        <p:spPr>
          <a:xfrm flipH="false" flipV="false" rot="0">
            <a:off x="1486910" y="5967995"/>
            <a:ext cx="1412876" cy="2018394"/>
          </a:xfrm>
          <a:custGeom>
            <a:avLst/>
            <a:gdLst/>
            <a:ahLst/>
            <a:cxnLst/>
            <a:rect r="r" b="b" t="t" l="l"/>
            <a:pathLst>
              <a:path h="2018394" w="1412876">
                <a:moveTo>
                  <a:pt x="0" y="0"/>
                </a:moveTo>
                <a:lnTo>
                  <a:pt x="1412876" y="0"/>
                </a:lnTo>
                <a:lnTo>
                  <a:pt x="1412876" y="2018395"/>
                </a:lnTo>
                <a:lnTo>
                  <a:pt x="0" y="20183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4732534" y="5812854"/>
            <a:ext cx="1630074" cy="2328677"/>
          </a:xfrm>
          <a:custGeom>
            <a:avLst/>
            <a:gdLst/>
            <a:ahLst/>
            <a:cxnLst/>
            <a:rect r="r" b="b" t="t" l="l"/>
            <a:pathLst>
              <a:path h="2328677" w="1630074">
                <a:moveTo>
                  <a:pt x="1630074" y="0"/>
                </a:moveTo>
                <a:lnTo>
                  <a:pt x="0" y="0"/>
                </a:lnTo>
                <a:lnTo>
                  <a:pt x="0" y="2328677"/>
                </a:lnTo>
                <a:lnTo>
                  <a:pt x="1630074" y="2328677"/>
                </a:lnTo>
                <a:lnTo>
                  <a:pt x="163007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825830" y="250709"/>
            <a:ext cx="8636340" cy="1988284"/>
          </a:xfrm>
          <a:prstGeom prst="rect">
            <a:avLst/>
          </a:prstGeom>
        </p:spPr>
        <p:txBody>
          <a:bodyPr anchor="t" rtlCol="false" tIns="0" lIns="0" bIns="0" rIns="0">
            <a:spAutoFit/>
          </a:bodyPr>
          <a:lstStyle/>
          <a:p>
            <a:pPr algn="ctr">
              <a:lnSpc>
                <a:spcPts val="15076"/>
              </a:lnSpc>
              <a:spcBef>
                <a:spcPct val="0"/>
              </a:spcBef>
            </a:pPr>
            <a:r>
              <a:rPr lang="en-US" sz="10768" spc="-107">
                <a:solidFill>
                  <a:srgbClr val="CD695E"/>
                </a:solidFill>
                <a:latin typeface="Bobby Jones Soft"/>
              </a:rPr>
              <a:t>WHOLE HEARTED</a:t>
            </a:r>
          </a:p>
        </p:txBody>
      </p:sp>
      <p:sp>
        <p:nvSpPr>
          <p:cNvPr name="Freeform 7" id="7"/>
          <p:cNvSpPr/>
          <p:nvPr/>
        </p:nvSpPr>
        <p:spPr>
          <a:xfrm flipH="false" flipV="false" rot="0">
            <a:off x="154491" y="294112"/>
            <a:ext cx="4077714" cy="1469176"/>
          </a:xfrm>
          <a:custGeom>
            <a:avLst/>
            <a:gdLst/>
            <a:ahLst/>
            <a:cxnLst/>
            <a:rect r="r" b="b" t="t" l="l"/>
            <a:pathLst>
              <a:path h="1469176" w="4077714">
                <a:moveTo>
                  <a:pt x="0" y="0"/>
                </a:moveTo>
                <a:lnTo>
                  <a:pt x="4077714" y="0"/>
                </a:lnTo>
                <a:lnTo>
                  <a:pt x="4077714" y="1469176"/>
                </a:lnTo>
                <a:lnTo>
                  <a:pt x="0" y="1469176"/>
                </a:lnTo>
                <a:lnTo>
                  <a:pt x="0" y="0"/>
                </a:lnTo>
                <a:close/>
              </a:path>
            </a:pathLst>
          </a:custGeom>
          <a:blipFill>
            <a:blip r:embed="rId6"/>
            <a:stretch>
              <a:fillRect l="0" t="0" r="0" b="0"/>
            </a:stretch>
          </a:blipFill>
        </p:spPr>
      </p:sp>
      <p:sp>
        <p:nvSpPr>
          <p:cNvPr name="TextBox 8" id="8"/>
          <p:cNvSpPr txBox="true"/>
          <p:nvPr/>
        </p:nvSpPr>
        <p:spPr>
          <a:xfrm rot="0">
            <a:off x="16635070" y="-228600"/>
            <a:ext cx="1248460" cy="1872574"/>
          </a:xfrm>
          <a:prstGeom prst="rect">
            <a:avLst/>
          </a:prstGeom>
        </p:spPr>
        <p:txBody>
          <a:bodyPr anchor="t" rtlCol="false" tIns="0" lIns="0" bIns="0" rIns="0">
            <a:spAutoFit/>
          </a:bodyPr>
          <a:lstStyle/>
          <a:p>
            <a:pPr algn="ctr">
              <a:lnSpc>
                <a:spcPts val="15076"/>
              </a:lnSpc>
              <a:spcBef>
                <a:spcPct val="0"/>
              </a:spcBef>
            </a:pPr>
            <a:r>
              <a:rPr lang="en-US" sz="10768" spc="-107">
                <a:solidFill>
                  <a:srgbClr val="CD695E"/>
                </a:solidFill>
                <a:latin typeface="Bobby Jones Soft"/>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1990856" y="-2607630"/>
            <a:ext cx="10111079" cy="10260320"/>
          </a:xfrm>
          <a:custGeom>
            <a:avLst/>
            <a:gdLst/>
            <a:ahLst/>
            <a:cxnLst/>
            <a:rect r="r" b="b" t="t" l="l"/>
            <a:pathLst>
              <a:path h="10260320" w="10111079">
                <a:moveTo>
                  <a:pt x="0" y="0"/>
                </a:moveTo>
                <a:lnTo>
                  <a:pt x="10111079" y="0"/>
                </a:lnTo>
                <a:lnTo>
                  <a:pt x="10111079" y="10260320"/>
                </a:lnTo>
                <a:lnTo>
                  <a:pt x="0" y="10260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87718">
            <a:off x="-268208" y="-2338010"/>
            <a:ext cx="6665783" cy="5140985"/>
          </a:xfrm>
          <a:custGeom>
            <a:avLst/>
            <a:gdLst/>
            <a:ahLst/>
            <a:cxnLst/>
            <a:rect r="r" b="b" t="t" l="l"/>
            <a:pathLst>
              <a:path h="5140985" w="6665783">
                <a:moveTo>
                  <a:pt x="0" y="0"/>
                </a:moveTo>
                <a:lnTo>
                  <a:pt x="6665783" y="0"/>
                </a:lnTo>
                <a:lnTo>
                  <a:pt x="6665783" y="5140985"/>
                </a:lnTo>
                <a:lnTo>
                  <a:pt x="0" y="51409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347413" y="439954"/>
            <a:ext cx="10285848" cy="1870154"/>
          </a:xfrm>
          <a:custGeom>
            <a:avLst/>
            <a:gdLst/>
            <a:ahLst/>
            <a:cxnLst/>
            <a:rect r="r" b="b" t="t" l="l"/>
            <a:pathLst>
              <a:path h="1870154" w="10285848">
                <a:moveTo>
                  <a:pt x="0" y="0"/>
                </a:moveTo>
                <a:lnTo>
                  <a:pt x="10285848" y="0"/>
                </a:lnTo>
                <a:lnTo>
                  <a:pt x="10285848" y="1870154"/>
                </a:lnTo>
                <a:lnTo>
                  <a:pt x="0" y="18701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958140" y="1086424"/>
            <a:ext cx="9301160" cy="672464"/>
          </a:xfrm>
          <a:prstGeom prst="rect">
            <a:avLst/>
          </a:prstGeom>
        </p:spPr>
        <p:txBody>
          <a:bodyPr anchor="t" rtlCol="false" tIns="0" lIns="0" bIns="0" rIns="0">
            <a:spAutoFit/>
          </a:bodyPr>
          <a:lstStyle/>
          <a:p>
            <a:pPr algn="ctr" marL="0" indent="0" lvl="0">
              <a:lnSpc>
                <a:spcPts val="5099"/>
              </a:lnSpc>
            </a:pPr>
            <a:r>
              <a:rPr lang="en-US" sz="5099">
                <a:solidFill>
                  <a:srgbClr val="8F3F36"/>
                </a:solidFill>
                <a:latin typeface="Nunito Bold"/>
              </a:rPr>
              <a:t>Worker2Worker Program Info:</a:t>
            </a:r>
          </a:p>
        </p:txBody>
      </p:sp>
      <p:sp>
        <p:nvSpPr>
          <p:cNvPr name="TextBox 6" id="6"/>
          <p:cNvSpPr txBox="true"/>
          <p:nvPr/>
        </p:nvSpPr>
        <p:spPr>
          <a:xfrm rot="0">
            <a:off x="8578437" y="3013739"/>
            <a:ext cx="8680863" cy="6423503"/>
          </a:xfrm>
          <a:prstGeom prst="rect">
            <a:avLst/>
          </a:prstGeom>
        </p:spPr>
        <p:txBody>
          <a:bodyPr anchor="t" rtlCol="false" tIns="0" lIns="0" bIns="0" rIns="0">
            <a:spAutoFit/>
          </a:bodyPr>
          <a:lstStyle/>
          <a:p>
            <a:pPr algn="ctr">
              <a:lnSpc>
                <a:spcPts val="4269"/>
              </a:lnSpc>
            </a:pPr>
            <a:r>
              <a:rPr lang="en-US" sz="4269">
                <a:solidFill>
                  <a:srgbClr val="8F3F36"/>
                </a:solidFill>
                <a:latin typeface="Nunito Bold"/>
              </a:rPr>
              <a:t>Please feel free to complete the confidential form in the chat </a:t>
            </a:r>
          </a:p>
          <a:p>
            <a:pPr algn="ctr">
              <a:lnSpc>
                <a:spcPts val="4269"/>
              </a:lnSpc>
            </a:pPr>
            <a:r>
              <a:rPr lang="en-US" sz="4269">
                <a:solidFill>
                  <a:srgbClr val="8F3F36"/>
                </a:solidFill>
                <a:latin typeface="Nunito Bold"/>
              </a:rPr>
              <a:t>or </a:t>
            </a:r>
          </a:p>
          <a:p>
            <a:pPr algn="ctr">
              <a:lnSpc>
                <a:spcPts val="4269"/>
              </a:lnSpc>
            </a:pPr>
            <a:r>
              <a:rPr lang="en-US" sz="4269">
                <a:solidFill>
                  <a:srgbClr val="8F3F36"/>
                </a:solidFill>
                <a:latin typeface="Nunito Bold"/>
              </a:rPr>
              <a:t>Scan the QR code so we can stay connected to you moving forward! </a:t>
            </a:r>
          </a:p>
          <a:p>
            <a:pPr algn="ctr">
              <a:lnSpc>
                <a:spcPts val="4269"/>
              </a:lnSpc>
            </a:pPr>
          </a:p>
          <a:p>
            <a:pPr algn="ctr">
              <a:lnSpc>
                <a:spcPts val="4269"/>
              </a:lnSpc>
            </a:pPr>
            <a:r>
              <a:rPr lang="en-US" sz="4269">
                <a:solidFill>
                  <a:srgbClr val="8F3F36"/>
                </a:solidFill>
                <a:latin typeface="Nunito Bold"/>
              </a:rPr>
              <a:t>Phone: 1-855-327-7482</a:t>
            </a:r>
          </a:p>
          <a:p>
            <a:pPr algn="ctr">
              <a:lnSpc>
                <a:spcPts val="4269"/>
              </a:lnSpc>
            </a:pPr>
            <a:r>
              <a:rPr lang="en-US" sz="4269">
                <a:solidFill>
                  <a:srgbClr val="8F3F36"/>
                </a:solidFill>
                <a:latin typeface="Nunito Bold"/>
              </a:rPr>
              <a:t> </a:t>
            </a:r>
          </a:p>
          <a:p>
            <a:pPr algn="ctr">
              <a:lnSpc>
                <a:spcPts val="4269"/>
              </a:lnSpc>
            </a:pPr>
            <a:r>
              <a:rPr lang="en-US" sz="4269">
                <a:solidFill>
                  <a:srgbClr val="8F3F36"/>
                </a:solidFill>
                <a:latin typeface="Nunito Bold"/>
              </a:rPr>
              <a:t>Email: worker2worker@ubhc.rutgers.edu</a:t>
            </a:r>
          </a:p>
          <a:p>
            <a:pPr algn="ctr">
              <a:lnSpc>
                <a:spcPts val="4269"/>
              </a:lnSpc>
            </a:pPr>
            <a:r>
              <a:rPr lang="en-US" sz="4269">
                <a:solidFill>
                  <a:srgbClr val="8F3F36"/>
                </a:solidFill>
                <a:latin typeface="Nunito Bold"/>
              </a:rPr>
              <a:t> </a:t>
            </a:r>
          </a:p>
          <a:p>
            <a:pPr algn="ctr" marL="0" indent="0" lvl="0">
              <a:lnSpc>
                <a:spcPts val="4269"/>
              </a:lnSpc>
            </a:pPr>
            <a:r>
              <a:rPr lang="en-US" sz="4269">
                <a:solidFill>
                  <a:srgbClr val="8F3F36"/>
                </a:solidFill>
                <a:latin typeface="Nunito Bold"/>
              </a:rPr>
              <a:t>Website: worker2worker.com</a:t>
            </a:r>
          </a:p>
        </p:txBody>
      </p:sp>
      <p:sp>
        <p:nvSpPr>
          <p:cNvPr name="Freeform 7" id="7"/>
          <p:cNvSpPr/>
          <p:nvPr/>
        </p:nvSpPr>
        <p:spPr>
          <a:xfrm flipH="false" flipV="false" rot="0">
            <a:off x="756142" y="2918489"/>
            <a:ext cx="6877241" cy="6887567"/>
          </a:xfrm>
          <a:custGeom>
            <a:avLst/>
            <a:gdLst/>
            <a:ahLst/>
            <a:cxnLst/>
            <a:rect r="r" b="b" t="t" l="l"/>
            <a:pathLst>
              <a:path h="6887567" w="6877241">
                <a:moveTo>
                  <a:pt x="0" y="0"/>
                </a:moveTo>
                <a:lnTo>
                  <a:pt x="6877241" y="0"/>
                </a:lnTo>
                <a:lnTo>
                  <a:pt x="6877241" y="6887567"/>
                </a:lnTo>
                <a:lnTo>
                  <a:pt x="0" y="6887567"/>
                </a:lnTo>
                <a:lnTo>
                  <a:pt x="0" y="0"/>
                </a:lnTo>
                <a:close/>
              </a:path>
            </a:pathLst>
          </a:custGeom>
          <a:blipFill>
            <a:blip r:embed="rId8"/>
            <a:stretch>
              <a:fillRect l="0" t="0" r="0" b="0"/>
            </a:stretch>
          </a:blipFill>
        </p:spPr>
      </p:sp>
      <p:sp>
        <p:nvSpPr>
          <p:cNvPr name="Freeform 8" id="8"/>
          <p:cNvSpPr/>
          <p:nvPr/>
        </p:nvSpPr>
        <p:spPr>
          <a:xfrm flipH="false" flipV="false" rot="0">
            <a:off x="16703989" y="9637090"/>
            <a:ext cx="1478709" cy="532770"/>
          </a:xfrm>
          <a:custGeom>
            <a:avLst/>
            <a:gdLst/>
            <a:ahLst/>
            <a:cxnLst/>
            <a:rect r="r" b="b" t="t" l="l"/>
            <a:pathLst>
              <a:path h="532770" w="1478709">
                <a:moveTo>
                  <a:pt x="0" y="0"/>
                </a:moveTo>
                <a:lnTo>
                  <a:pt x="1478709" y="0"/>
                </a:lnTo>
                <a:lnTo>
                  <a:pt x="1478709" y="532770"/>
                </a:lnTo>
                <a:lnTo>
                  <a:pt x="0" y="532770"/>
                </a:lnTo>
                <a:lnTo>
                  <a:pt x="0"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915669">
            <a:off x="15324817" y="5493434"/>
            <a:ext cx="9838759" cy="9983980"/>
          </a:xfrm>
          <a:custGeom>
            <a:avLst/>
            <a:gdLst/>
            <a:ahLst/>
            <a:cxnLst/>
            <a:rect r="r" b="b" t="t" l="l"/>
            <a:pathLst>
              <a:path h="9983980" w="9838759">
                <a:moveTo>
                  <a:pt x="0" y="0"/>
                </a:moveTo>
                <a:lnTo>
                  <a:pt x="9838759" y="0"/>
                </a:lnTo>
                <a:lnTo>
                  <a:pt x="9838759" y="9983980"/>
                </a:lnTo>
                <a:lnTo>
                  <a:pt x="0" y="9983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6516">
            <a:off x="-5409953" y="-5418091"/>
            <a:ext cx="9838759" cy="9983980"/>
          </a:xfrm>
          <a:custGeom>
            <a:avLst/>
            <a:gdLst/>
            <a:ahLst/>
            <a:cxnLst/>
            <a:rect r="r" b="b" t="t" l="l"/>
            <a:pathLst>
              <a:path h="9983980" w="9838759">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184306" y="8767683"/>
            <a:ext cx="2369014" cy="867651"/>
          </a:xfrm>
          <a:custGeom>
            <a:avLst/>
            <a:gdLst/>
            <a:ahLst/>
            <a:cxnLst/>
            <a:rect r="r" b="b" t="t" l="l"/>
            <a:pathLst>
              <a:path h="867651" w="2369014">
                <a:moveTo>
                  <a:pt x="0" y="0"/>
                </a:moveTo>
                <a:lnTo>
                  <a:pt x="2369015" y="0"/>
                </a:lnTo>
                <a:lnTo>
                  <a:pt x="2369015" y="867651"/>
                </a:lnTo>
                <a:lnTo>
                  <a:pt x="0" y="8676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90375" y="245710"/>
            <a:ext cx="3038547" cy="2552380"/>
          </a:xfrm>
          <a:custGeom>
            <a:avLst/>
            <a:gdLst/>
            <a:ahLst/>
            <a:cxnLst/>
            <a:rect r="r" b="b" t="t" l="l"/>
            <a:pathLst>
              <a:path h="2552380" w="3038547">
                <a:moveTo>
                  <a:pt x="0" y="0"/>
                </a:moveTo>
                <a:lnTo>
                  <a:pt x="3038547" y="0"/>
                </a:lnTo>
                <a:lnTo>
                  <a:pt x="3038547" y="2552380"/>
                </a:lnTo>
                <a:lnTo>
                  <a:pt x="0" y="25523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803084" y="124870"/>
            <a:ext cx="6708393" cy="2489260"/>
          </a:xfrm>
          <a:prstGeom prst="rect">
            <a:avLst/>
          </a:prstGeom>
        </p:spPr>
        <p:txBody>
          <a:bodyPr anchor="t" rtlCol="false" tIns="0" lIns="0" bIns="0" rIns="0">
            <a:spAutoFit/>
          </a:bodyPr>
          <a:lstStyle/>
          <a:p>
            <a:pPr algn="ctr" marL="0" indent="0" lvl="0">
              <a:lnSpc>
                <a:spcPts val="19555"/>
              </a:lnSpc>
              <a:spcBef>
                <a:spcPct val="0"/>
              </a:spcBef>
            </a:pPr>
            <a:r>
              <a:rPr lang="en-US" sz="13968" spc="-139">
                <a:solidFill>
                  <a:srgbClr val="CD695E"/>
                </a:solidFill>
                <a:latin typeface="Bobby Jones Soft"/>
              </a:rPr>
              <a:t>CHECK IN!</a:t>
            </a:r>
          </a:p>
        </p:txBody>
      </p:sp>
      <p:sp>
        <p:nvSpPr>
          <p:cNvPr name="TextBox 7" id="7"/>
          <p:cNvSpPr txBox="true"/>
          <p:nvPr/>
        </p:nvSpPr>
        <p:spPr>
          <a:xfrm rot="0">
            <a:off x="2585617" y="2534651"/>
            <a:ext cx="13967704" cy="3584639"/>
          </a:xfrm>
          <a:prstGeom prst="rect">
            <a:avLst/>
          </a:prstGeom>
        </p:spPr>
        <p:txBody>
          <a:bodyPr anchor="t" rtlCol="false" tIns="0" lIns="0" bIns="0" rIns="0">
            <a:spAutoFit/>
          </a:bodyPr>
          <a:lstStyle/>
          <a:p>
            <a:pPr algn="ctr" marL="0" indent="0" lvl="0">
              <a:lnSpc>
                <a:spcPts val="7171"/>
              </a:lnSpc>
              <a:spcBef>
                <a:spcPct val="0"/>
              </a:spcBef>
            </a:pPr>
            <a:r>
              <a:rPr lang="en-US" sz="5122">
                <a:solidFill>
                  <a:srgbClr val="8F3F36"/>
                </a:solidFill>
                <a:latin typeface="Nunito Bold"/>
              </a:rPr>
              <a:t>What is one New Years Resolution that you have kept up with? If you have fallen off the bandwagon, why and what can you do to get back on?</a:t>
            </a:r>
          </a:p>
        </p:txBody>
      </p:sp>
      <p:sp>
        <p:nvSpPr>
          <p:cNvPr name="Freeform 8" id="8"/>
          <p:cNvSpPr/>
          <p:nvPr/>
        </p:nvSpPr>
        <p:spPr>
          <a:xfrm flipH="false" flipV="false" rot="0">
            <a:off x="187890" y="8523712"/>
            <a:ext cx="4077714" cy="1469176"/>
          </a:xfrm>
          <a:custGeom>
            <a:avLst/>
            <a:gdLst/>
            <a:ahLst/>
            <a:cxnLst/>
            <a:rect r="r" b="b" t="t" l="l"/>
            <a:pathLst>
              <a:path h="1469176" w="4077714">
                <a:moveTo>
                  <a:pt x="0" y="0"/>
                </a:moveTo>
                <a:lnTo>
                  <a:pt x="4077714" y="0"/>
                </a:lnTo>
                <a:lnTo>
                  <a:pt x="4077714" y="1469176"/>
                </a:lnTo>
                <a:lnTo>
                  <a:pt x="0" y="1469176"/>
                </a:lnTo>
                <a:lnTo>
                  <a:pt x="0" y="0"/>
                </a:lnTo>
                <a:close/>
              </a:path>
            </a:pathLst>
          </a:custGeom>
          <a:blipFill>
            <a:blip r:embed="rId8"/>
            <a:stretch>
              <a:fillRect l="0" t="0" r="0" b="0"/>
            </a:stretch>
          </a:blipFill>
        </p:spPr>
      </p:sp>
      <p:sp>
        <p:nvSpPr>
          <p:cNvPr name="Freeform 9" id="9"/>
          <p:cNvSpPr/>
          <p:nvPr/>
        </p:nvSpPr>
        <p:spPr>
          <a:xfrm flipH="false" flipV="false" rot="0">
            <a:off x="5803084" y="6370624"/>
            <a:ext cx="6843742" cy="4114800"/>
          </a:xfrm>
          <a:custGeom>
            <a:avLst/>
            <a:gdLst/>
            <a:ahLst/>
            <a:cxnLst/>
            <a:rect r="r" b="b" t="t" l="l"/>
            <a:pathLst>
              <a:path h="4114800" w="6843742">
                <a:moveTo>
                  <a:pt x="0" y="0"/>
                </a:moveTo>
                <a:lnTo>
                  <a:pt x="6843742" y="0"/>
                </a:lnTo>
                <a:lnTo>
                  <a:pt x="684374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true" rot="-149846">
            <a:off x="834330" y="929778"/>
            <a:ext cx="16619341" cy="8558961"/>
          </a:xfrm>
          <a:custGeom>
            <a:avLst/>
            <a:gdLst/>
            <a:ahLst/>
            <a:cxnLst/>
            <a:rect r="r" b="b" t="t" l="l"/>
            <a:pathLst>
              <a:path h="8558961" w="16619341">
                <a:moveTo>
                  <a:pt x="0" y="8558961"/>
                </a:moveTo>
                <a:lnTo>
                  <a:pt x="16619340" y="8558961"/>
                </a:lnTo>
                <a:lnTo>
                  <a:pt x="16619340" y="0"/>
                </a:lnTo>
                <a:lnTo>
                  <a:pt x="0" y="0"/>
                </a:lnTo>
                <a:lnTo>
                  <a:pt x="0" y="8558961"/>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9604013" y="1193870"/>
            <a:ext cx="7308783" cy="7308783"/>
            <a:chOff x="0" y="0"/>
            <a:chExt cx="13884457" cy="13884457"/>
          </a:xfrm>
        </p:grpSpPr>
        <p:sp>
          <p:nvSpPr>
            <p:cNvPr name="Freeform 4" id="4"/>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F4CFB7"/>
            </a:solidFill>
          </p:spPr>
        </p:sp>
        <p:sp>
          <p:nvSpPr>
            <p:cNvPr name="Freeform 5" id="5"/>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4"/>
              <a:stretch>
                <a:fillRect l="-23380" t="0" r="223" b="0"/>
              </a:stretch>
            </a:blipFill>
          </p:spPr>
        </p:sp>
      </p:grpSp>
      <p:sp>
        <p:nvSpPr>
          <p:cNvPr name="TextBox 6" id="6"/>
          <p:cNvSpPr txBox="true"/>
          <p:nvPr/>
        </p:nvSpPr>
        <p:spPr>
          <a:xfrm rot="0">
            <a:off x="1961509" y="2205871"/>
            <a:ext cx="7642504" cy="1417694"/>
          </a:xfrm>
          <a:prstGeom prst="rect">
            <a:avLst/>
          </a:prstGeom>
        </p:spPr>
        <p:txBody>
          <a:bodyPr anchor="t" rtlCol="false" tIns="0" lIns="0" bIns="0" rIns="0">
            <a:spAutoFit/>
          </a:bodyPr>
          <a:lstStyle/>
          <a:p>
            <a:pPr algn="ctr" marL="0" indent="0" lvl="0">
              <a:lnSpc>
                <a:spcPts val="10384"/>
              </a:lnSpc>
              <a:spcBef>
                <a:spcPct val="0"/>
              </a:spcBef>
            </a:pPr>
            <a:r>
              <a:rPr lang="en-US" sz="7417" spc="-74">
                <a:solidFill>
                  <a:srgbClr val="CD695E"/>
                </a:solidFill>
                <a:latin typeface="Bobby Jones Soft"/>
              </a:rPr>
              <a:t>LET’S GET SETTLED…</a:t>
            </a:r>
          </a:p>
        </p:txBody>
      </p:sp>
      <p:sp>
        <p:nvSpPr>
          <p:cNvPr name="TextBox 7" id="7"/>
          <p:cNvSpPr txBox="true"/>
          <p:nvPr/>
        </p:nvSpPr>
        <p:spPr>
          <a:xfrm rot="0">
            <a:off x="2151854" y="3728340"/>
            <a:ext cx="6599551" cy="4982237"/>
          </a:xfrm>
          <a:prstGeom prst="rect">
            <a:avLst/>
          </a:prstGeom>
        </p:spPr>
        <p:txBody>
          <a:bodyPr anchor="t" rtlCol="false" tIns="0" lIns="0" bIns="0" rIns="0">
            <a:spAutoFit/>
          </a:bodyPr>
          <a:lstStyle/>
          <a:p>
            <a:pPr algn="ctr" marL="0" indent="0" lvl="0">
              <a:lnSpc>
                <a:spcPts val="5649"/>
              </a:lnSpc>
            </a:pPr>
            <a:r>
              <a:rPr lang="en-US" sz="5649">
                <a:solidFill>
                  <a:srgbClr val="8F3F36"/>
                </a:solidFill>
                <a:latin typeface="Nunito"/>
              </a:rPr>
              <a:t>5 Deep Breaths, Inhaling through your nose…5 Deep Exhales, blowing out of your mouth, blowing all the air out from your belly…</a:t>
            </a:r>
          </a:p>
        </p:txBody>
      </p:sp>
      <p:sp>
        <p:nvSpPr>
          <p:cNvPr name="Freeform 8" id="8"/>
          <p:cNvSpPr/>
          <p:nvPr/>
        </p:nvSpPr>
        <p:spPr>
          <a:xfrm flipH="false" flipV="false" rot="0">
            <a:off x="15884199" y="9200595"/>
            <a:ext cx="2140568" cy="771234"/>
          </a:xfrm>
          <a:custGeom>
            <a:avLst/>
            <a:gdLst/>
            <a:ahLst/>
            <a:cxnLst/>
            <a:rect r="r" b="b" t="t" l="l"/>
            <a:pathLst>
              <a:path h="771234" w="2140568">
                <a:moveTo>
                  <a:pt x="0" y="0"/>
                </a:moveTo>
                <a:lnTo>
                  <a:pt x="2140568" y="0"/>
                </a:lnTo>
                <a:lnTo>
                  <a:pt x="2140568" y="771234"/>
                </a:lnTo>
                <a:lnTo>
                  <a:pt x="0" y="771234"/>
                </a:lnTo>
                <a:lnTo>
                  <a:pt x="0" y="0"/>
                </a:lnTo>
                <a:close/>
              </a:path>
            </a:pathLst>
          </a:custGeom>
          <a:blipFill>
            <a:blip r:embed="rId5"/>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915669">
            <a:off x="15324817" y="5493434"/>
            <a:ext cx="9838759" cy="9983980"/>
          </a:xfrm>
          <a:custGeom>
            <a:avLst/>
            <a:gdLst/>
            <a:ahLst/>
            <a:cxnLst/>
            <a:rect r="r" b="b" t="t" l="l"/>
            <a:pathLst>
              <a:path h="9983980" w="9838759">
                <a:moveTo>
                  <a:pt x="0" y="0"/>
                </a:moveTo>
                <a:lnTo>
                  <a:pt x="9838759" y="0"/>
                </a:lnTo>
                <a:lnTo>
                  <a:pt x="9838759" y="9983980"/>
                </a:lnTo>
                <a:lnTo>
                  <a:pt x="0" y="9983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6516">
            <a:off x="-5409953" y="-5418091"/>
            <a:ext cx="9838759" cy="9983980"/>
          </a:xfrm>
          <a:custGeom>
            <a:avLst/>
            <a:gdLst/>
            <a:ahLst/>
            <a:cxnLst/>
            <a:rect r="r" b="b" t="t" l="l"/>
            <a:pathLst>
              <a:path h="9983980" w="9838759">
                <a:moveTo>
                  <a:pt x="0" y="0"/>
                </a:moveTo>
                <a:lnTo>
                  <a:pt x="9838759" y="0"/>
                </a:lnTo>
                <a:lnTo>
                  <a:pt x="9838759" y="9983981"/>
                </a:lnTo>
                <a:lnTo>
                  <a:pt x="0" y="99839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184306" y="8824474"/>
            <a:ext cx="2369014" cy="867651"/>
          </a:xfrm>
          <a:custGeom>
            <a:avLst/>
            <a:gdLst/>
            <a:ahLst/>
            <a:cxnLst/>
            <a:rect r="r" b="b" t="t" l="l"/>
            <a:pathLst>
              <a:path h="867651" w="2369014">
                <a:moveTo>
                  <a:pt x="0" y="0"/>
                </a:moveTo>
                <a:lnTo>
                  <a:pt x="2369015" y="0"/>
                </a:lnTo>
                <a:lnTo>
                  <a:pt x="2369015" y="867652"/>
                </a:lnTo>
                <a:lnTo>
                  <a:pt x="0" y="8676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90375" y="245710"/>
            <a:ext cx="3038547" cy="2552380"/>
          </a:xfrm>
          <a:custGeom>
            <a:avLst/>
            <a:gdLst/>
            <a:ahLst/>
            <a:cxnLst/>
            <a:rect r="r" b="b" t="t" l="l"/>
            <a:pathLst>
              <a:path h="2552380" w="3038547">
                <a:moveTo>
                  <a:pt x="0" y="0"/>
                </a:moveTo>
                <a:lnTo>
                  <a:pt x="3038547" y="0"/>
                </a:lnTo>
                <a:lnTo>
                  <a:pt x="3038547" y="2552380"/>
                </a:lnTo>
                <a:lnTo>
                  <a:pt x="0" y="25523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043852" y="331435"/>
            <a:ext cx="8689895" cy="1646897"/>
          </a:xfrm>
          <a:prstGeom prst="rect">
            <a:avLst/>
          </a:prstGeom>
        </p:spPr>
        <p:txBody>
          <a:bodyPr anchor="t" rtlCol="false" tIns="0" lIns="0" bIns="0" rIns="0">
            <a:spAutoFit/>
          </a:bodyPr>
          <a:lstStyle/>
          <a:p>
            <a:pPr algn="ctr">
              <a:lnSpc>
                <a:spcPts val="6317"/>
              </a:lnSpc>
            </a:pPr>
            <a:r>
              <a:rPr lang="en-US" sz="6133" spc="-61">
                <a:solidFill>
                  <a:srgbClr val="CD695E"/>
                </a:solidFill>
                <a:latin typeface="Bobby Jones Soft"/>
              </a:rPr>
              <a:t>INTRO TO THE GIFTS </a:t>
            </a:r>
          </a:p>
          <a:p>
            <a:pPr algn="ctr" marL="0" indent="0" lvl="0">
              <a:lnSpc>
                <a:spcPts val="6317"/>
              </a:lnSpc>
            </a:pPr>
            <a:r>
              <a:rPr lang="en-US" sz="6133" spc="-61">
                <a:solidFill>
                  <a:srgbClr val="CD695E"/>
                </a:solidFill>
                <a:latin typeface="Bobby Jones Soft"/>
              </a:rPr>
              <a:t>OF IMPERFECTION​</a:t>
            </a:r>
          </a:p>
        </p:txBody>
      </p:sp>
      <p:sp>
        <p:nvSpPr>
          <p:cNvPr name="Freeform 7" id="7"/>
          <p:cNvSpPr/>
          <p:nvPr/>
        </p:nvSpPr>
        <p:spPr>
          <a:xfrm flipH="false" flipV="false" rot="0">
            <a:off x="13733747" y="52724"/>
            <a:ext cx="4077714" cy="1469176"/>
          </a:xfrm>
          <a:custGeom>
            <a:avLst/>
            <a:gdLst/>
            <a:ahLst/>
            <a:cxnLst/>
            <a:rect r="r" b="b" t="t" l="l"/>
            <a:pathLst>
              <a:path h="1469176" w="4077714">
                <a:moveTo>
                  <a:pt x="0" y="0"/>
                </a:moveTo>
                <a:lnTo>
                  <a:pt x="4077714" y="0"/>
                </a:lnTo>
                <a:lnTo>
                  <a:pt x="4077714" y="1469176"/>
                </a:lnTo>
                <a:lnTo>
                  <a:pt x="0" y="1469176"/>
                </a:lnTo>
                <a:lnTo>
                  <a:pt x="0" y="0"/>
                </a:lnTo>
                <a:close/>
              </a:path>
            </a:pathLst>
          </a:custGeom>
          <a:blipFill>
            <a:blip r:embed="rId8"/>
            <a:stretch>
              <a:fillRect l="0" t="0" r="0" b="0"/>
            </a:stretch>
          </a:blipFill>
        </p:spPr>
      </p:sp>
      <p:sp>
        <p:nvSpPr>
          <p:cNvPr name="Freeform 8" id="8"/>
          <p:cNvSpPr/>
          <p:nvPr/>
        </p:nvSpPr>
        <p:spPr>
          <a:xfrm flipH="false" flipV="false" rot="0">
            <a:off x="10605439" y="1894191"/>
            <a:ext cx="5167165" cy="7741143"/>
          </a:xfrm>
          <a:custGeom>
            <a:avLst/>
            <a:gdLst/>
            <a:ahLst/>
            <a:cxnLst/>
            <a:rect r="r" b="b" t="t" l="l"/>
            <a:pathLst>
              <a:path h="7741143" w="5167165">
                <a:moveTo>
                  <a:pt x="0" y="0"/>
                </a:moveTo>
                <a:lnTo>
                  <a:pt x="5167165" y="0"/>
                </a:lnTo>
                <a:lnTo>
                  <a:pt x="5167165" y="7741143"/>
                </a:lnTo>
                <a:lnTo>
                  <a:pt x="0" y="7741143"/>
                </a:lnTo>
                <a:lnTo>
                  <a:pt x="0" y="0"/>
                </a:lnTo>
                <a:close/>
              </a:path>
            </a:pathLst>
          </a:custGeom>
          <a:blipFill>
            <a:blip r:embed="rId9"/>
            <a:stretch>
              <a:fillRect l="0" t="0" r="0" b="0"/>
            </a:stretch>
          </a:blipFill>
        </p:spPr>
      </p:sp>
      <p:sp>
        <p:nvSpPr>
          <p:cNvPr name="TextBox 9" id="9"/>
          <p:cNvSpPr txBox="true"/>
          <p:nvPr/>
        </p:nvSpPr>
        <p:spPr>
          <a:xfrm rot="0">
            <a:off x="2018317" y="2531813"/>
            <a:ext cx="8038477" cy="6842222"/>
          </a:xfrm>
          <a:prstGeom prst="rect">
            <a:avLst/>
          </a:prstGeom>
        </p:spPr>
        <p:txBody>
          <a:bodyPr anchor="t" rtlCol="false" tIns="0" lIns="0" bIns="0" rIns="0">
            <a:spAutoFit/>
          </a:bodyPr>
          <a:lstStyle/>
          <a:p>
            <a:pPr algn="l" marL="700849" indent="-350424" lvl="1">
              <a:lnSpc>
                <a:spcPts val="4544"/>
              </a:lnSpc>
              <a:buFont typeface="Arial"/>
              <a:buChar char="•"/>
            </a:pPr>
            <a:r>
              <a:rPr lang="en-US" sz="3246">
                <a:solidFill>
                  <a:srgbClr val="8F3F36"/>
                </a:solidFill>
                <a:latin typeface="Nunito Bold"/>
              </a:rPr>
              <a:t>Brene Brown’s Road Map to Wholehearted Living </a:t>
            </a:r>
          </a:p>
          <a:p>
            <a:pPr algn="l" marL="700849" indent="-350424" lvl="1">
              <a:lnSpc>
                <a:spcPts val="4544"/>
              </a:lnSpc>
              <a:buFont typeface="Arial"/>
              <a:buChar char="•"/>
            </a:pPr>
            <a:r>
              <a:rPr lang="en-US" sz="3246">
                <a:solidFill>
                  <a:srgbClr val="8F3F36"/>
                </a:solidFill>
                <a:latin typeface="Nunito Bold"/>
              </a:rPr>
              <a:t>“Wholehearted living is about engaging in our lives from a place of worthiness.”​</a:t>
            </a:r>
          </a:p>
          <a:p>
            <a:pPr algn="l" marL="700849" indent="-350424" lvl="1">
              <a:lnSpc>
                <a:spcPts val="4544"/>
              </a:lnSpc>
              <a:buFont typeface="Arial"/>
              <a:buChar char="•"/>
            </a:pPr>
            <a:r>
              <a:rPr lang="en-US" sz="3246">
                <a:solidFill>
                  <a:srgbClr val="8F3F36"/>
                </a:solidFill>
                <a:latin typeface="Nunito Bold"/>
              </a:rPr>
              <a:t>How do we live a wholehearted life? ​</a:t>
            </a:r>
          </a:p>
          <a:p>
            <a:pPr algn="l" marL="700849" indent="-350424" lvl="1">
              <a:lnSpc>
                <a:spcPts val="4544"/>
              </a:lnSpc>
              <a:buFont typeface="Arial"/>
              <a:buChar char="•"/>
            </a:pPr>
            <a:r>
              <a:rPr lang="en-US" sz="3246">
                <a:solidFill>
                  <a:srgbClr val="8F3F36"/>
                </a:solidFill>
                <a:latin typeface="Nunito Bold"/>
              </a:rPr>
              <a:t>We must know and understand ourselves so we can then love ourselves.​</a:t>
            </a:r>
          </a:p>
          <a:p>
            <a:pPr algn="l" marL="700849" indent="-350424" lvl="1">
              <a:lnSpc>
                <a:spcPts val="4544"/>
              </a:lnSpc>
              <a:buFont typeface="Arial"/>
              <a:buChar char="•"/>
            </a:pPr>
            <a:r>
              <a:rPr lang="en-US" sz="3246">
                <a:solidFill>
                  <a:srgbClr val="8F3F36"/>
                </a:solidFill>
                <a:latin typeface="Nunito Bold"/>
              </a:rPr>
              <a:t>Over the next 10 weeks we will be taking steps to living a wholehearted life…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1E7"/>
        </a:solidFill>
      </p:bgPr>
    </p:bg>
    <p:spTree>
      <p:nvGrpSpPr>
        <p:cNvPr id="1" name=""/>
        <p:cNvGrpSpPr/>
        <p:nvPr/>
      </p:nvGrpSpPr>
      <p:grpSpPr>
        <a:xfrm>
          <a:off x="0" y="0"/>
          <a:ext cx="0" cy="0"/>
          <a:chOff x="0" y="0"/>
          <a:chExt cx="0" cy="0"/>
        </a:xfrm>
      </p:grpSpPr>
      <p:sp>
        <p:nvSpPr>
          <p:cNvPr name="Freeform 2" id="2"/>
          <p:cNvSpPr/>
          <p:nvPr/>
        </p:nvSpPr>
        <p:spPr>
          <a:xfrm flipH="false" flipV="false" rot="0">
            <a:off x="342820" y="265413"/>
            <a:ext cx="2156779" cy="2188614"/>
          </a:xfrm>
          <a:custGeom>
            <a:avLst/>
            <a:gdLst/>
            <a:ahLst/>
            <a:cxnLst/>
            <a:rect r="r" b="b" t="t" l="l"/>
            <a:pathLst>
              <a:path h="2188614" w="2156779">
                <a:moveTo>
                  <a:pt x="0" y="0"/>
                </a:moveTo>
                <a:lnTo>
                  <a:pt x="2156779" y="0"/>
                </a:lnTo>
                <a:lnTo>
                  <a:pt x="2156779" y="2188614"/>
                </a:lnTo>
                <a:lnTo>
                  <a:pt x="0" y="21886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75602" y="2760990"/>
            <a:ext cx="14418591" cy="3889383"/>
          </a:xfrm>
          <a:prstGeom prst="rect">
            <a:avLst/>
          </a:prstGeom>
        </p:spPr>
        <p:txBody>
          <a:bodyPr anchor="t" rtlCol="false" tIns="0" lIns="0" bIns="0" rIns="0">
            <a:spAutoFit/>
          </a:bodyPr>
          <a:lstStyle/>
          <a:p>
            <a:pPr algn="l">
              <a:lnSpc>
                <a:spcPts val="5153"/>
              </a:lnSpc>
            </a:pPr>
            <a:r>
              <a:rPr lang="en-US" sz="3680">
                <a:solidFill>
                  <a:srgbClr val="8F3F36"/>
                </a:solidFill>
                <a:latin typeface="Nunito"/>
              </a:rPr>
              <a:t>“Often people attempt to live their lives backwards: they try to have more things, or more money, in order to do more of what they want so that they will be happier. The way it actually works is the reserve. You must first be who you really are, then do what you really need to do, in order to have what you want.”​</a:t>
            </a:r>
          </a:p>
          <a:p>
            <a:pPr algn="l" marL="0" indent="0" lvl="0">
              <a:lnSpc>
                <a:spcPts val="5153"/>
              </a:lnSpc>
              <a:spcBef>
                <a:spcPct val="0"/>
              </a:spcBef>
            </a:pPr>
            <a:r>
              <a:rPr lang="en-US" sz="3680">
                <a:solidFill>
                  <a:srgbClr val="8F3F36"/>
                </a:solidFill>
                <a:latin typeface="Nunito"/>
              </a:rPr>
              <a:t>-Margaret Young </a:t>
            </a:r>
          </a:p>
        </p:txBody>
      </p:sp>
      <p:sp>
        <p:nvSpPr>
          <p:cNvPr name="Freeform 4" id="4"/>
          <p:cNvSpPr/>
          <p:nvPr/>
        </p:nvSpPr>
        <p:spPr>
          <a:xfrm flipH="false" flipV="false" rot="0">
            <a:off x="13138046" y="5901481"/>
            <a:ext cx="4955388" cy="4385519"/>
          </a:xfrm>
          <a:custGeom>
            <a:avLst/>
            <a:gdLst/>
            <a:ahLst/>
            <a:cxnLst/>
            <a:rect r="r" b="b" t="t" l="l"/>
            <a:pathLst>
              <a:path h="4385519" w="4955388">
                <a:moveTo>
                  <a:pt x="0" y="0"/>
                </a:moveTo>
                <a:lnTo>
                  <a:pt x="4955389" y="0"/>
                </a:lnTo>
                <a:lnTo>
                  <a:pt x="4955389" y="4385519"/>
                </a:lnTo>
                <a:lnTo>
                  <a:pt x="0" y="4385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895279" y="751082"/>
            <a:ext cx="12062878" cy="1400747"/>
          </a:xfrm>
          <a:prstGeom prst="rect">
            <a:avLst/>
          </a:prstGeom>
        </p:spPr>
        <p:txBody>
          <a:bodyPr anchor="t" rtlCol="false" tIns="0" lIns="0" bIns="0" rIns="0">
            <a:spAutoFit/>
          </a:bodyPr>
          <a:lstStyle/>
          <a:p>
            <a:pPr algn="l" marL="0" indent="0" lvl="0">
              <a:lnSpc>
                <a:spcPts val="5353"/>
              </a:lnSpc>
            </a:pPr>
            <a:r>
              <a:rPr lang="en-US" sz="5353" spc="-53">
                <a:solidFill>
                  <a:srgbClr val="CD695E"/>
                </a:solidFill>
                <a:latin typeface="Bobby Jones Soft"/>
              </a:rPr>
              <a:t>GUIDEPOST #1: CULTIVATING AUTHENTICITY; LETTING GO OF WHAT PEOPLE THINK</a:t>
            </a:r>
          </a:p>
        </p:txBody>
      </p:sp>
      <p:sp>
        <p:nvSpPr>
          <p:cNvPr name="TextBox 6" id="6"/>
          <p:cNvSpPr txBox="true"/>
          <p:nvPr/>
        </p:nvSpPr>
        <p:spPr>
          <a:xfrm rot="0">
            <a:off x="209972" y="536115"/>
            <a:ext cx="2289627" cy="1615714"/>
          </a:xfrm>
          <a:prstGeom prst="rect">
            <a:avLst/>
          </a:prstGeom>
        </p:spPr>
        <p:txBody>
          <a:bodyPr anchor="t" rtlCol="false" tIns="0" lIns="0" bIns="0" rIns="0">
            <a:spAutoFit/>
          </a:bodyPr>
          <a:lstStyle/>
          <a:p>
            <a:pPr algn="ctr" marL="0" indent="0" lvl="0">
              <a:lnSpc>
                <a:spcPts val="11976"/>
              </a:lnSpc>
            </a:pPr>
            <a:r>
              <a:rPr lang="en-US" sz="11976" spc="-119">
                <a:solidFill>
                  <a:srgbClr val="FAF1E7"/>
                </a:solidFill>
                <a:latin typeface="Bobby Jones Soft"/>
              </a:rPr>
              <a:t>1</a:t>
            </a:r>
          </a:p>
        </p:txBody>
      </p:sp>
      <p:sp>
        <p:nvSpPr>
          <p:cNvPr name="Freeform 7" id="7"/>
          <p:cNvSpPr/>
          <p:nvPr/>
        </p:nvSpPr>
        <p:spPr>
          <a:xfrm flipH="false" flipV="false" rot="0">
            <a:off x="209972" y="9258300"/>
            <a:ext cx="2459420" cy="886115"/>
          </a:xfrm>
          <a:custGeom>
            <a:avLst/>
            <a:gdLst/>
            <a:ahLst/>
            <a:cxnLst/>
            <a:rect r="r" b="b" t="t" l="l"/>
            <a:pathLst>
              <a:path h="886115" w="2459420">
                <a:moveTo>
                  <a:pt x="0" y="0"/>
                </a:moveTo>
                <a:lnTo>
                  <a:pt x="2459420" y="0"/>
                </a:lnTo>
                <a:lnTo>
                  <a:pt x="2459420" y="886115"/>
                </a:lnTo>
                <a:lnTo>
                  <a:pt x="0" y="886115"/>
                </a:lnTo>
                <a:lnTo>
                  <a:pt x="0" y="0"/>
                </a:lnTo>
                <a:close/>
              </a:path>
            </a:pathLst>
          </a:custGeom>
          <a:blipFill>
            <a:blip r:embed="rId6"/>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TextBox 2" id="2"/>
          <p:cNvSpPr txBox="true"/>
          <p:nvPr/>
        </p:nvSpPr>
        <p:spPr>
          <a:xfrm rot="0">
            <a:off x="1028700" y="2520898"/>
            <a:ext cx="9315187" cy="6832150"/>
          </a:xfrm>
          <a:prstGeom prst="rect">
            <a:avLst/>
          </a:prstGeom>
        </p:spPr>
        <p:txBody>
          <a:bodyPr anchor="t" rtlCol="false" tIns="0" lIns="0" bIns="0" rIns="0">
            <a:spAutoFit/>
          </a:bodyPr>
          <a:lstStyle/>
          <a:p>
            <a:pPr algn="l" marL="1053697" indent="-526848" lvl="1">
              <a:lnSpc>
                <a:spcPts val="6832"/>
              </a:lnSpc>
              <a:buFont typeface="Arial"/>
              <a:buChar char="•"/>
            </a:pPr>
            <a:r>
              <a:rPr lang="en-US" sz="4880">
                <a:solidFill>
                  <a:srgbClr val="8F3F36"/>
                </a:solidFill>
                <a:latin typeface="Nunito"/>
              </a:rPr>
              <a:t>Authenticity is a practice, its choice we have to make each day ​</a:t>
            </a:r>
          </a:p>
          <a:p>
            <a:pPr algn="l" marL="1053697" indent="-526848" lvl="1">
              <a:lnSpc>
                <a:spcPts val="6832"/>
              </a:lnSpc>
              <a:buFont typeface="Arial"/>
              <a:buChar char="•"/>
            </a:pPr>
            <a:r>
              <a:rPr lang="en-US" sz="4880">
                <a:solidFill>
                  <a:srgbClr val="8F3F36"/>
                </a:solidFill>
                <a:latin typeface="Nunito"/>
              </a:rPr>
              <a:t>What is the decision we have to make? ​</a:t>
            </a:r>
          </a:p>
          <a:p>
            <a:pPr algn="l" marL="1053697" indent="-526848" lvl="1">
              <a:lnSpc>
                <a:spcPts val="6832"/>
              </a:lnSpc>
              <a:buFont typeface="Arial"/>
              <a:buChar char="•"/>
            </a:pPr>
            <a:r>
              <a:rPr lang="en-US" sz="4880">
                <a:solidFill>
                  <a:srgbClr val="8F3F36"/>
                </a:solidFill>
                <a:latin typeface="Nunito"/>
              </a:rPr>
              <a:t>To let our true selves be seen ​</a:t>
            </a:r>
          </a:p>
          <a:p>
            <a:pPr algn="l" marL="1053697" indent="-526848" lvl="1">
              <a:lnSpc>
                <a:spcPts val="6832"/>
              </a:lnSpc>
              <a:buFont typeface="Arial"/>
              <a:buChar char="•"/>
            </a:pPr>
            <a:r>
              <a:rPr lang="en-US" sz="4880">
                <a:solidFill>
                  <a:srgbClr val="8F3F36"/>
                </a:solidFill>
                <a:latin typeface="Nunito"/>
              </a:rPr>
              <a:t>This can be difficult in the society we live in today! ​</a:t>
            </a:r>
          </a:p>
        </p:txBody>
      </p:sp>
      <p:sp>
        <p:nvSpPr>
          <p:cNvPr name="Freeform 3" id="3"/>
          <p:cNvSpPr/>
          <p:nvPr/>
        </p:nvSpPr>
        <p:spPr>
          <a:xfrm flipH="false" flipV="false" rot="0">
            <a:off x="11200158" y="2852502"/>
            <a:ext cx="6059142" cy="6817600"/>
          </a:xfrm>
          <a:custGeom>
            <a:avLst/>
            <a:gdLst/>
            <a:ahLst/>
            <a:cxnLst/>
            <a:rect r="r" b="b" t="t" l="l"/>
            <a:pathLst>
              <a:path h="6817600" w="6059142">
                <a:moveTo>
                  <a:pt x="0" y="0"/>
                </a:moveTo>
                <a:lnTo>
                  <a:pt x="6059142" y="0"/>
                </a:lnTo>
                <a:lnTo>
                  <a:pt x="6059142" y="6817600"/>
                </a:lnTo>
                <a:lnTo>
                  <a:pt x="0" y="6817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67337" y="790957"/>
            <a:ext cx="15891963" cy="1634994"/>
          </a:xfrm>
          <a:prstGeom prst="rect">
            <a:avLst/>
          </a:prstGeom>
        </p:spPr>
        <p:txBody>
          <a:bodyPr anchor="t" rtlCol="false" tIns="0" lIns="0" bIns="0" rIns="0">
            <a:spAutoFit/>
          </a:bodyPr>
          <a:lstStyle/>
          <a:p>
            <a:pPr algn="l" marL="0" indent="0" lvl="0">
              <a:lnSpc>
                <a:spcPts val="12173"/>
              </a:lnSpc>
            </a:pPr>
            <a:r>
              <a:rPr lang="en-US" sz="12173" spc="-121">
                <a:solidFill>
                  <a:srgbClr val="CD695E"/>
                </a:solidFill>
                <a:latin typeface="Bobby Jones Soft"/>
              </a:rPr>
              <a:t>CULTIVATING AUTHENTICITY​</a:t>
            </a:r>
          </a:p>
        </p:txBody>
      </p:sp>
      <p:sp>
        <p:nvSpPr>
          <p:cNvPr name="Freeform 5" id="5"/>
          <p:cNvSpPr/>
          <p:nvPr/>
        </p:nvSpPr>
        <p:spPr>
          <a:xfrm flipH="false" flipV="false" rot="0">
            <a:off x="15897919" y="9258300"/>
            <a:ext cx="2038857" cy="734588"/>
          </a:xfrm>
          <a:custGeom>
            <a:avLst/>
            <a:gdLst/>
            <a:ahLst/>
            <a:cxnLst/>
            <a:rect r="r" b="b" t="t" l="l"/>
            <a:pathLst>
              <a:path h="734588" w="2038857">
                <a:moveTo>
                  <a:pt x="0" y="0"/>
                </a:moveTo>
                <a:lnTo>
                  <a:pt x="2038857" y="0"/>
                </a:lnTo>
                <a:lnTo>
                  <a:pt x="2038857" y="734588"/>
                </a:lnTo>
                <a:lnTo>
                  <a:pt x="0" y="734588"/>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9855339" y="3976536"/>
            <a:ext cx="7002646" cy="5820949"/>
          </a:xfrm>
          <a:custGeom>
            <a:avLst/>
            <a:gdLst/>
            <a:ahLst/>
            <a:cxnLst/>
            <a:rect r="r" b="b" t="t" l="l"/>
            <a:pathLst>
              <a:path h="5820949" w="7002646">
                <a:moveTo>
                  <a:pt x="0" y="0"/>
                </a:moveTo>
                <a:lnTo>
                  <a:pt x="7002645" y="0"/>
                </a:lnTo>
                <a:lnTo>
                  <a:pt x="7002645" y="5820949"/>
                </a:lnTo>
                <a:lnTo>
                  <a:pt x="0" y="58209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72036" y="4100882"/>
            <a:ext cx="7341283" cy="4295636"/>
          </a:xfrm>
          <a:prstGeom prst="rect">
            <a:avLst/>
          </a:prstGeom>
        </p:spPr>
        <p:txBody>
          <a:bodyPr anchor="t" rtlCol="false" tIns="0" lIns="0" bIns="0" rIns="0">
            <a:spAutoFit/>
          </a:bodyPr>
          <a:lstStyle/>
          <a:p>
            <a:pPr algn="l">
              <a:lnSpc>
                <a:spcPts val="6832"/>
              </a:lnSpc>
            </a:pPr>
            <a:r>
              <a:rPr lang="en-US" sz="4880">
                <a:solidFill>
                  <a:srgbClr val="8F3F36"/>
                </a:solidFill>
                <a:latin typeface="Nunito"/>
              </a:rPr>
              <a:t>Authenticity is the daily practice of letting go of who we think we’re supposed to be and embracing who we are. </a:t>
            </a:r>
          </a:p>
        </p:txBody>
      </p:sp>
      <p:sp>
        <p:nvSpPr>
          <p:cNvPr name="TextBox 4" id="4"/>
          <p:cNvSpPr txBox="true"/>
          <p:nvPr/>
        </p:nvSpPr>
        <p:spPr>
          <a:xfrm rot="0">
            <a:off x="1367337" y="806206"/>
            <a:ext cx="15891963" cy="3170330"/>
          </a:xfrm>
          <a:prstGeom prst="rect">
            <a:avLst/>
          </a:prstGeom>
        </p:spPr>
        <p:txBody>
          <a:bodyPr anchor="t" rtlCol="false" tIns="0" lIns="0" bIns="0" rIns="0">
            <a:spAutoFit/>
          </a:bodyPr>
          <a:lstStyle/>
          <a:p>
            <a:pPr algn="l" marL="0" indent="0" lvl="0">
              <a:lnSpc>
                <a:spcPts val="12173"/>
              </a:lnSpc>
            </a:pPr>
            <a:r>
              <a:rPr lang="en-US" sz="12173" spc="-121">
                <a:solidFill>
                  <a:srgbClr val="CD695E"/>
                </a:solidFill>
                <a:latin typeface="Bobby Jones Soft"/>
              </a:rPr>
              <a:t>IS SHAME OR SELF-DOUBT IN THE DRIVER SEAT? </a:t>
            </a:r>
          </a:p>
        </p:txBody>
      </p:sp>
      <p:sp>
        <p:nvSpPr>
          <p:cNvPr name="TextBox 5" id="5"/>
          <p:cNvSpPr txBox="true"/>
          <p:nvPr/>
        </p:nvSpPr>
        <p:spPr>
          <a:xfrm rot="-4552532">
            <a:off x="11058960" y="8329214"/>
            <a:ext cx="1376705" cy="554511"/>
          </a:xfrm>
          <a:prstGeom prst="rect">
            <a:avLst/>
          </a:prstGeom>
        </p:spPr>
        <p:txBody>
          <a:bodyPr anchor="t" rtlCol="false" tIns="0" lIns="0" bIns="0" rIns="0">
            <a:spAutoFit/>
          </a:bodyPr>
          <a:lstStyle/>
          <a:p>
            <a:pPr algn="l" marL="0" indent="0" lvl="0">
              <a:lnSpc>
                <a:spcPts val="4099"/>
              </a:lnSpc>
            </a:pPr>
            <a:r>
              <a:rPr lang="en-US" sz="4099" spc="-40">
                <a:solidFill>
                  <a:srgbClr val="CD695E"/>
                </a:solidFill>
                <a:latin typeface="Bobby Jones Soft"/>
              </a:rPr>
              <a:t>SHAME</a:t>
            </a:r>
          </a:p>
        </p:txBody>
      </p:sp>
      <p:sp>
        <p:nvSpPr>
          <p:cNvPr name="TextBox 6" id="6"/>
          <p:cNvSpPr txBox="true"/>
          <p:nvPr/>
        </p:nvSpPr>
        <p:spPr>
          <a:xfrm rot="4446056">
            <a:off x="14218933" y="8509240"/>
            <a:ext cx="1602795" cy="355599"/>
          </a:xfrm>
          <a:prstGeom prst="rect">
            <a:avLst/>
          </a:prstGeom>
        </p:spPr>
        <p:txBody>
          <a:bodyPr anchor="t" rtlCol="false" tIns="0" lIns="0" bIns="0" rIns="0">
            <a:spAutoFit/>
          </a:bodyPr>
          <a:lstStyle/>
          <a:p>
            <a:pPr algn="l" marL="0" indent="0" lvl="0">
              <a:lnSpc>
                <a:spcPts val="2661"/>
              </a:lnSpc>
            </a:pPr>
            <a:r>
              <a:rPr lang="en-US" sz="2661" spc="-26">
                <a:solidFill>
                  <a:srgbClr val="CD695E"/>
                </a:solidFill>
                <a:latin typeface="Bobby Jones Soft"/>
              </a:rPr>
              <a:t>SELF-DOUBT</a:t>
            </a:r>
          </a:p>
        </p:txBody>
      </p:sp>
      <p:sp>
        <p:nvSpPr>
          <p:cNvPr name="Freeform 7" id="7"/>
          <p:cNvSpPr/>
          <p:nvPr/>
        </p:nvSpPr>
        <p:spPr>
          <a:xfrm flipH="false" flipV="false" rot="0">
            <a:off x="308475" y="9129104"/>
            <a:ext cx="2627467" cy="946661"/>
          </a:xfrm>
          <a:custGeom>
            <a:avLst/>
            <a:gdLst/>
            <a:ahLst/>
            <a:cxnLst/>
            <a:rect r="r" b="b" t="t" l="l"/>
            <a:pathLst>
              <a:path h="946661" w="2627467">
                <a:moveTo>
                  <a:pt x="0" y="0"/>
                </a:moveTo>
                <a:lnTo>
                  <a:pt x="2627467" y="0"/>
                </a:lnTo>
                <a:lnTo>
                  <a:pt x="2627467" y="946661"/>
                </a:lnTo>
                <a:lnTo>
                  <a:pt x="0" y="946661"/>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Freeform 2" id="2"/>
          <p:cNvSpPr/>
          <p:nvPr/>
        </p:nvSpPr>
        <p:spPr>
          <a:xfrm flipH="false" flipV="false" rot="0">
            <a:off x="10252675" y="3643158"/>
            <a:ext cx="7006625" cy="4114800"/>
          </a:xfrm>
          <a:custGeom>
            <a:avLst/>
            <a:gdLst/>
            <a:ahLst/>
            <a:cxnLst/>
            <a:rect r="r" b="b" t="t" l="l"/>
            <a:pathLst>
              <a:path h="4114800" w="7006625">
                <a:moveTo>
                  <a:pt x="0" y="0"/>
                </a:moveTo>
                <a:lnTo>
                  <a:pt x="7006625" y="0"/>
                </a:lnTo>
                <a:lnTo>
                  <a:pt x="700662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89821" y="2507370"/>
            <a:ext cx="8115300" cy="7201877"/>
          </a:xfrm>
          <a:prstGeom prst="rect">
            <a:avLst/>
          </a:prstGeom>
        </p:spPr>
        <p:txBody>
          <a:bodyPr anchor="t" rtlCol="false" tIns="0" lIns="0" bIns="0" rIns="0">
            <a:spAutoFit/>
          </a:bodyPr>
          <a:lstStyle/>
          <a:p>
            <a:pPr algn="l" marL="801318" indent="-400659" lvl="1">
              <a:lnSpc>
                <a:spcPts val="5196"/>
              </a:lnSpc>
              <a:buFont typeface="Arial"/>
              <a:buChar char="•"/>
            </a:pPr>
            <a:r>
              <a:rPr lang="en-US" sz="3711">
                <a:solidFill>
                  <a:srgbClr val="8F3F36"/>
                </a:solidFill>
                <a:latin typeface="Nunito"/>
              </a:rPr>
              <a:t>Cultivating the courage to be imperfect, to set boundaries, and to allow ourselves to be vulnerable ​</a:t>
            </a:r>
          </a:p>
          <a:p>
            <a:pPr algn="l" marL="801318" indent="-400659" lvl="1">
              <a:lnSpc>
                <a:spcPts val="5196"/>
              </a:lnSpc>
              <a:buFont typeface="Arial"/>
              <a:buChar char="•"/>
            </a:pPr>
            <a:r>
              <a:rPr lang="en-US" sz="3711">
                <a:solidFill>
                  <a:srgbClr val="8F3F36"/>
                </a:solidFill>
                <a:latin typeface="Nunito"/>
              </a:rPr>
              <a:t>Exercising the compassion that comes from knowing that we are all made of strength and struggle​</a:t>
            </a:r>
          </a:p>
          <a:p>
            <a:pPr algn="l" marL="801318" indent="-400659" lvl="1">
              <a:lnSpc>
                <a:spcPts val="5196"/>
              </a:lnSpc>
              <a:buFont typeface="Arial"/>
              <a:buChar char="•"/>
            </a:pPr>
            <a:r>
              <a:rPr lang="en-US" sz="3711">
                <a:solidFill>
                  <a:srgbClr val="8F3F36"/>
                </a:solidFill>
                <a:latin typeface="Nunito"/>
              </a:rPr>
              <a:t>Nurturing the connection and sense of belonging that can only happen when we believe that we are enough </a:t>
            </a:r>
          </a:p>
        </p:txBody>
      </p:sp>
      <p:sp>
        <p:nvSpPr>
          <p:cNvPr name="TextBox 4" id="4"/>
          <p:cNvSpPr txBox="true"/>
          <p:nvPr/>
        </p:nvSpPr>
        <p:spPr>
          <a:xfrm rot="0">
            <a:off x="1680683" y="718040"/>
            <a:ext cx="15773944" cy="1392196"/>
          </a:xfrm>
          <a:prstGeom prst="rect">
            <a:avLst/>
          </a:prstGeom>
        </p:spPr>
        <p:txBody>
          <a:bodyPr anchor="t" rtlCol="false" tIns="0" lIns="0" bIns="0" rIns="0">
            <a:spAutoFit/>
          </a:bodyPr>
          <a:lstStyle/>
          <a:p>
            <a:pPr algn="l" marL="0" indent="0" lvl="0">
              <a:lnSpc>
                <a:spcPts val="10319"/>
              </a:lnSpc>
            </a:pPr>
            <a:r>
              <a:rPr lang="en-US" sz="10319" spc="-103">
                <a:solidFill>
                  <a:srgbClr val="CD695E"/>
                </a:solidFill>
                <a:latin typeface="Bobby Jones Soft"/>
              </a:rPr>
              <a:t>HOW TO CHOOSE AUTHENTICITY ​</a:t>
            </a:r>
          </a:p>
        </p:txBody>
      </p:sp>
      <p:sp>
        <p:nvSpPr>
          <p:cNvPr name="TextBox 5" id="5"/>
          <p:cNvSpPr txBox="true"/>
          <p:nvPr/>
        </p:nvSpPr>
        <p:spPr>
          <a:xfrm rot="0">
            <a:off x="10664112" y="7850770"/>
            <a:ext cx="6183751" cy="1597356"/>
          </a:xfrm>
          <a:prstGeom prst="rect">
            <a:avLst/>
          </a:prstGeom>
        </p:spPr>
        <p:txBody>
          <a:bodyPr anchor="t" rtlCol="false" tIns="0" lIns="0" bIns="0" rIns="0">
            <a:spAutoFit/>
          </a:bodyPr>
          <a:lstStyle/>
          <a:p>
            <a:pPr algn="ctr">
              <a:lnSpc>
                <a:spcPts val="4218"/>
              </a:lnSpc>
              <a:spcBef>
                <a:spcPct val="0"/>
              </a:spcBef>
            </a:pPr>
            <a:r>
              <a:rPr lang="en-US" sz="3013" spc="-30">
                <a:solidFill>
                  <a:srgbClr val="000000"/>
                </a:solidFill>
                <a:latin typeface="Bobby Jones Soft"/>
              </a:rPr>
              <a:t>​WHEN WE CHOOSE AUTHENTICITY, WE NATURALLY LET GO OF WHAT PEOPLE THINK. </a:t>
            </a:r>
          </a:p>
        </p:txBody>
      </p:sp>
      <p:sp>
        <p:nvSpPr>
          <p:cNvPr name="Freeform 6" id="6"/>
          <p:cNvSpPr/>
          <p:nvPr/>
        </p:nvSpPr>
        <p:spPr>
          <a:xfrm flipH="false" flipV="false" rot="0">
            <a:off x="15534129" y="9258300"/>
            <a:ext cx="2627467" cy="946661"/>
          </a:xfrm>
          <a:custGeom>
            <a:avLst/>
            <a:gdLst/>
            <a:ahLst/>
            <a:cxnLst/>
            <a:rect r="r" b="b" t="t" l="l"/>
            <a:pathLst>
              <a:path h="946661" w="2627467">
                <a:moveTo>
                  <a:pt x="0" y="0"/>
                </a:moveTo>
                <a:lnTo>
                  <a:pt x="2627468" y="0"/>
                </a:lnTo>
                <a:lnTo>
                  <a:pt x="2627468" y="946661"/>
                </a:lnTo>
                <a:lnTo>
                  <a:pt x="0" y="946661"/>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E2CF"/>
        </a:solidFill>
      </p:bgPr>
    </p:bg>
    <p:spTree>
      <p:nvGrpSpPr>
        <p:cNvPr id="1" name=""/>
        <p:cNvGrpSpPr/>
        <p:nvPr/>
      </p:nvGrpSpPr>
      <p:grpSpPr>
        <a:xfrm>
          <a:off x="0" y="0"/>
          <a:ext cx="0" cy="0"/>
          <a:chOff x="0" y="0"/>
          <a:chExt cx="0" cy="0"/>
        </a:xfrm>
      </p:grpSpPr>
      <p:sp>
        <p:nvSpPr>
          <p:cNvPr name="TextBox 2" id="2"/>
          <p:cNvSpPr txBox="true"/>
          <p:nvPr/>
        </p:nvSpPr>
        <p:spPr>
          <a:xfrm rot="0">
            <a:off x="5854200" y="193963"/>
            <a:ext cx="7403480" cy="1898073"/>
          </a:xfrm>
          <a:prstGeom prst="rect">
            <a:avLst/>
          </a:prstGeom>
        </p:spPr>
        <p:txBody>
          <a:bodyPr anchor="t" rtlCol="false" tIns="0" lIns="0" bIns="0" rIns="0">
            <a:spAutoFit/>
          </a:bodyPr>
          <a:lstStyle/>
          <a:p>
            <a:pPr algn="ctr" marL="0" indent="0" lvl="0">
              <a:lnSpc>
                <a:spcPts val="13977"/>
              </a:lnSpc>
            </a:pPr>
            <a:r>
              <a:rPr lang="en-US" sz="13977" spc="-139">
                <a:solidFill>
                  <a:srgbClr val="CD695E"/>
                </a:solidFill>
                <a:latin typeface="Bobby Jones Soft"/>
              </a:rPr>
              <a:t>DIG DEEP!</a:t>
            </a:r>
          </a:p>
        </p:txBody>
      </p:sp>
      <p:grpSp>
        <p:nvGrpSpPr>
          <p:cNvPr name="Group 3" id="3"/>
          <p:cNvGrpSpPr/>
          <p:nvPr/>
        </p:nvGrpSpPr>
        <p:grpSpPr>
          <a:xfrm rot="0">
            <a:off x="3106224" y="3254800"/>
            <a:ext cx="12899434" cy="6698578"/>
            <a:chOff x="0" y="0"/>
            <a:chExt cx="17199245" cy="8931437"/>
          </a:xfrm>
        </p:grpSpPr>
        <p:sp>
          <p:nvSpPr>
            <p:cNvPr name="AutoShape 4" id="4"/>
            <p:cNvSpPr/>
            <p:nvPr/>
          </p:nvSpPr>
          <p:spPr>
            <a:xfrm flipV="true">
              <a:off x="5089558" y="0"/>
              <a:ext cx="0" cy="8931437"/>
            </a:xfrm>
            <a:prstGeom prst="line">
              <a:avLst/>
            </a:prstGeom>
            <a:ln cap="flat" w="88900">
              <a:solidFill>
                <a:srgbClr val="000000"/>
              </a:solidFill>
              <a:prstDash val="solid"/>
              <a:headEnd type="none" len="sm" w="sm"/>
              <a:tailEnd type="none" len="sm" w="sm"/>
            </a:ln>
          </p:spPr>
        </p:sp>
        <p:sp>
          <p:nvSpPr>
            <p:cNvPr name="AutoShape 5" id="5"/>
            <p:cNvSpPr/>
            <p:nvPr/>
          </p:nvSpPr>
          <p:spPr>
            <a:xfrm flipV="true">
              <a:off x="11236302" y="0"/>
              <a:ext cx="0" cy="8931437"/>
            </a:xfrm>
            <a:prstGeom prst="line">
              <a:avLst/>
            </a:prstGeom>
            <a:ln cap="flat" w="88900">
              <a:solidFill>
                <a:srgbClr val="000000"/>
              </a:solidFill>
              <a:prstDash val="solid"/>
              <a:headEnd type="none" len="sm" w="sm"/>
              <a:tailEnd type="none" len="sm" w="sm"/>
            </a:ln>
          </p:spPr>
        </p:sp>
        <p:sp>
          <p:nvSpPr>
            <p:cNvPr name="Freeform 6" id="6"/>
            <p:cNvSpPr/>
            <p:nvPr/>
          </p:nvSpPr>
          <p:spPr>
            <a:xfrm flipH="false" flipV="false" rot="0">
              <a:off x="0" y="1870442"/>
              <a:ext cx="4787736" cy="3246956"/>
            </a:xfrm>
            <a:custGeom>
              <a:avLst/>
              <a:gdLst/>
              <a:ahLst/>
              <a:cxnLst/>
              <a:rect r="r" b="b" t="t" l="l"/>
              <a:pathLst>
                <a:path h="3246956" w="4787736">
                  <a:moveTo>
                    <a:pt x="0" y="0"/>
                  </a:moveTo>
                  <a:lnTo>
                    <a:pt x="4787736" y="0"/>
                  </a:lnTo>
                  <a:lnTo>
                    <a:pt x="4787736" y="3246956"/>
                  </a:lnTo>
                  <a:lnTo>
                    <a:pt x="0" y="32469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6066526" y="1168869"/>
              <a:ext cx="4192808" cy="4182326"/>
            </a:xfrm>
            <a:custGeom>
              <a:avLst/>
              <a:gdLst/>
              <a:ahLst/>
              <a:cxnLst/>
              <a:rect r="r" b="b" t="t" l="l"/>
              <a:pathLst>
                <a:path h="4182326" w="4192808">
                  <a:moveTo>
                    <a:pt x="0" y="0"/>
                  </a:moveTo>
                  <a:lnTo>
                    <a:pt x="4192808" y="0"/>
                  </a:lnTo>
                  <a:lnTo>
                    <a:pt x="4192808" y="4182327"/>
                  </a:lnTo>
                  <a:lnTo>
                    <a:pt x="0" y="41823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675325" y="1993577"/>
              <a:ext cx="5415514" cy="3357618"/>
            </a:xfrm>
            <a:custGeom>
              <a:avLst/>
              <a:gdLst/>
              <a:ahLst/>
              <a:cxnLst/>
              <a:rect r="r" b="b" t="t" l="l"/>
              <a:pathLst>
                <a:path h="3357618" w="5415514">
                  <a:moveTo>
                    <a:pt x="0" y="0"/>
                  </a:moveTo>
                  <a:lnTo>
                    <a:pt x="5415514" y="0"/>
                  </a:lnTo>
                  <a:lnTo>
                    <a:pt x="5415514" y="3357619"/>
                  </a:lnTo>
                  <a:lnTo>
                    <a:pt x="0" y="33576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65714" y="5415361"/>
              <a:ext cx="4456308" cy="3323613"/>
            </a:xfrm>
            <a:prstGeom prst="rect">
              <a:avLst/>
            </a:prstGeom>
          </p:spPr>
          <p:txBody>
            <a:bodyPr anchor="t" rtlCol="false" tIns="0" lIns="0" bIns="0" rIns="0">
              <a:spAutoFit/>
            </a:bodyPr>
            <a:lstStyle/>
            <a:p>
              <a:pPr algn="ctr">
                <a:lnSpc>
                  <a:spcPts val="4869"/>
                </a:lnSpc>
              </a:pPr>
              <a:r>
                <a:rPr lang="en-US" sz="4968" u="sng">
                  <a:solidFill>
                    <a:srgbClr val="000000"/>
                  </a:solidFill>
                  <a:latin typeface="KG Primary Penmanship"/>
                </a:rPr>
                <a:t>Get Deliberate!</a:t>
              </a:r>
            </a:p>
            <a:p>
              <a:pPr algn="ctr">
                <a:lnSpc>
                  <a:spcPts val="4869"/>
                </a:lnSpc>
              </a:pPr>
              <a:r>
                <a:rPr lang="en-US" sz="4968">
                  <a:solidFill>
                    <a:srgbClr val="000000"/>
                  </a:solidFill>
                  <a:latin typeface="KG Primary Penmanship"/>
                </a:rPr>
                <a:t>Find a mantra that grounds you! </a:t>
              </a:r>
            </a:p>
          </p:txBody>
        </p:sp>
        <p:sp>
          <p:nvSpPr>
            <p:cNvPr name="TextBox 10" id="10"/>
            <p:cNvSpPr txBox="true"/>
            <p:nvPr/>
          </p:nvSpPr>
          <p:spPr>
            <a:xfrm rot="0">
              <a:off x="5426370" y="5436921"/>
              <a:ext cx="5474783" cy="3494516"/>
            </a:xfrm>
            <a:prstGeom prst="rect">
              <a:avLst/>
            </a:prstGeom>
          </p:spPr>
          <p:txBody>
            <a:bodyPr anchor="t" rtlCol="false" tIns="0" lIns="0" bIns="0" rIns="0">
              <a:spAutoFit/>
            </a:bodyPr>
            <a:lstStyle/>
            <a:p>
              <a:pPr algn="ctr">
                <a:lnSpc>
                  <a:spcPts val="4030"/>
                </a:lnSpc>
              </a:pPr>
              <a:r>
                <a:rPr lang="en-US" sz="4242" u="sng">
                  <a:solidFill>
                    <a:srgbClr val="000000"/>
                  </a:solidFill>
                  <a:latin typeface="KG Primary Penmanship"/>
                </a:rPr>
                <a:t>Get Inspired!</a:t>
              </a:r>
            </a:p>
            <a:p>
              <a:pPr algn="ctr">
                <a:lnSpc>
                  <a:spcPts val="4030"/>
                </a:lnSpc>
              </a:pPr>
              <a:r>
                <a:rPr lang="en-US" sz="4242">
                  <a:solidFill>
                    <a:srgbClr val="000000"/>
                  </a:solidFill>
                  <a:latin typeface="KG Primary Penmanship"/>
                </a:rPr>
                <a:t>Courage is contagious! Find someone or something that inspires you.</a:t>
              </a:r>
            </a:p>
          </p:txBody>
        </p:sp>
        <p:sp>
          <p:nvSpPr>
            <p:cNvPr name="TextBox 11" id="11"/>
            <p:cNvSpPr txBox="true"/>
            <p:nvPr/>
          </p:nvSpPr>
          <p:spPr>
            <a:xfrm rot="0">
              <a:off x="11566918" y="5529213"/>
              <a:ext cx="5632327" cy="3402224"/>
            </a:xfrm>
            <a:prstGeom prst="rect">
              <a:avLst/>
            </a:prstGeom>
          </p:spPr>
          <p:txBody>
            <a:bodyPr anchor="t" rtlCol="false" tIns="0" lIns="0" bIns="0" rIns="0">
              <a:spAutoFit/>
            </a:bodyPr>
            <a:lstStyle/>
            <a:p>
              <a:pPr algn="ctr">
                <a:lnSpc>
                  <a:spcPts val="4035"/>
                </a:lnSpc>
              </a:pPr>
              <a:r>
                <a:rPr lang="en-US" sz="3956" u="sng">
                  <a:solidFill>
                    <a:srgbClr val="000000"/>
                  </a:solidFill>
                  <a:latin typeface="KG Primary Penmanship"/>
                </a:rPr>
                <a:t>Get Going!</a:t>
              </a:r>
            </a:p>
            <a:p>
              <a:pPr algn="ctr">
                <a:lnSpc>
                  <a:spcPts val="4035"/>
                </a:lnSpc>
              </a:pPr>
              <a:r>
                <a:rPr lang="en-US" sz="3956">
                  <a:solidFill>
                    <a:srgbClr val="000000"/>
                  </a:solidFill>
                  <a:latin typeface="KG Primary Penmanship"/>
                </a:rPr>
                <a:t>Next time you are experiencing vulnerability, allow yourself to be authentic. </a:t>
              </a:r>
            </a:p>
          </p:txBody>
        </p:sp>
      </p:grpSp>
      <p:sp>
        <p:nvSpPr>
          <p:cNvPr name="TextBox 12" id="12"/>
          <p:cNvSpPr txBox="true"/>
          <p:nvPr/>
        </p:nvSpPr>
        <p:spPr>
          <a:xfrm rot="0">
            <a:off x="1028700" y="1845707"/>
            <a:ext cx="16230600" cy="1322962"/>
          </a:xfrm>
          <a:prstGeom prst="rect">
            <a:avLst/>
          </a:prstGeom>
        </p:spPr>
        <p:txBody>
          <a:bodyPr anchor="t" rtlCol="false" tIns="0" lIns="0" bIns="0" rIns="0">
            <a:spAutoFit/>
          </a:bodyPr>
          <a:lstStyle/>
          <a:p>
            <a:pPr algn="ctr">
              <a:lnSpc>
                <a:spcPts val="5305"/>
              </a:lnSpc>
              <a:spcBef>
                <a:spcPct val="0"/>
              </a:spcBef>
            </a:pPr>
            <a:r>
              <a:rPr lang="en-US" sz="3789" spc="-37">
                <a:solidFill>
                  <a:srgbClr val="000000"/>
                </a:solidFill>
                <a:latin typeface="Bobby Jones Soft"/>
              </a:rPr>
              <a:t>“SACRIFICING WHO WE ARE FOR THE SAKE OF WHAT OTHER PEOPLE THINK JUST ISN’T WORTH IT.”</a:t>
            </a:r>
          </a:p>
        </p:txBody>
      </p:sp>
      <p:sp>
        <p:nvSpPr>
          <p:cNvPr name="Freeform 13" id="13"/>
          <p:cNvSpPr/>
          <p:nvPr/>
        </p:nvSpPr>
        <p:spPr>
          <a:xfrm flipH="false" flipV="false" rot="0">
            <a:off x="308475" y="9129104"/>
            <a:ext cx="2627467" cy="946661"/>
          </a:xfrm>
          <a:custGeom>
            <a:avLst/>
            <a:gdLst/>
            <a:ahLst/>
            <a:cxnLst/>
            <a:rect r="r" b="b" t="t" l="l"/>
            <a:pathLst>
              <a:path h="946661" w="2627467">
                <a:moveTo>
                  <a:pt x="0" y="0"/>
                </a:moveTo>
                <a:lnTo>
                  <a:pt x="2627467" y="0"/>
                </a:lnTo>
                <a:lnTo>
                  <a:pt x="2627467" y="946661"/>
                </a:lnTo>
                <a:lnTo>
                  <a:pt x="0" y="946661"/>
                </a:lnTo>
                <a:lnTo>
                  <a:pt x="0" y="0"/>
                </a:lnTo>
                <a:close/>
              </a:path>
            </a:pathLst>
          </a:custGeom>
          <a:blipFill>
            <a:blip r:embed="rId8"/>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DAGFgFhmVfo</dc:identifier>
  <dcterms:modified xsi:type="dcterms:W3CDTF">2011-08-01T06:04:30Z</dcterms:modified>
  <cp:revision>1</cp:revision>
  <dc:title>Whole Hearted Living Series #1</dc:title>
</cp:coreProperties>
</file>