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obby Jones Soft" charset="1" panose="00000000000000000000"/>
      <p:regular r:id="rId16"/>
    </p:embeddedFont>
    <p:embeddedFont>
      <p:font typeface="Nunito Bold" charset="1" panose="00000800000000000000"/>
      <p:regular r:id="rId17"/>
    </p:embeddedFont>
    <p:embeddedFont>
      <p:font typeface="Nunito" charset="1" panose="00000500000000000000"/>
      <p:regular r:id="rId18"/>
    </p:embeddedFont>
    <p:embeddedFont>
      <p:font typeface="KG Primary Penmanship" charset="1" panose="020005060000000200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5.png" Type="http://schemas.openxmlformats.org/officeDocument/2006/relationships/image"/><Relationship Id="rId9"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5.png" Type="http://schemas.openxmlformats.org/officeDocument/2006/relationships/image"/><Relationship Id="rId9"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5.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7.png" Type="http://schemas.openxmlformats.org/officeDocument/2006/relationships/image"/><Relationship Id="rId4" Target="../media/image28.gif" Type="http://schemas.openxmlformats.org/officeDocument/2006/relationships/image"/><Relationship Id="rId5" Target="../media/image2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1E7"/>
        </a:solidFill>
      </p:bgPr>
    </p:bg>
    <p:spTree>
      <p:nvGrpSpPr>
        <p:cNvPr id="1" name=""/>
        <p:cNvGrpSpPr/>
        <p:nvPr/>
      </p:nvGrpSpPr>
      <p:grpSpPr>
        <a:xfrm>
          <a:off x="0" y="0"/>
          <a:ext cx="0" cy="0"/>
          <a:chOff x="0" y="0"/>
          <a:chExt cx="0" cy="0"/>
        </a:xfrm>
      </p:grpSpPr>
      <p:sp>
        <p:nvSpPr>
          <p:cNvPr name="Freeform 2" id="2"/>
          <p:cNvSpPr/>
          <p:nvPr/>
        </p:nvSpPr>
        <p:spPr>
          <a:xfrm flipH="false" flipV="false" rot="156691">
            <a:off x="804882" y="3918848"/>
            <a:ext cx="16678237" cy="7901315"/>
          </a:xfrm>
          <a:custGeom>
            <a:avLst/>
            <a:gdLst/>
            <a:ahLst/>
            <a:cxnLst/>
            <a:rect r="r" b="b" t="t" l="l"/>
            <a:pathLst>
              <a:path h="7901315" w="16678237">
                <a:moveTo>
                  <a:pt x="0" y="0"/>
                </a:moveTo>
                <a:lnTo>
                  <a:pt x="16678236" y="0"/>
                </a:lnTo>
                <a:lnTo>
                  <a:pt x="16678236" y="7901315"/>
                </a:lnTo>
                <a:lnTo>
                  <a:pt x="0" y="7901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12542" y="1121127"/>
            <a:ext cx="6262915" cy="3613199"/>
          </a:xfrm>
          <a:prstGeom prst="rect">
            <a:avLst/>
          </a:prstGeom>
        </p:spPr>
        <p:txBody>
          <a:bodyPr anchor="t" rtlCol="false" tIns="0" lIns="0" bIns="0" rIns="0">
            <a:spAutoFit/>
          </a:bodyPr>
          <a:lstStyle/>
          <a:p>
            <a:pPr algn="ctr">
              <a:lnSpc>
                <a:spcPts val="28363"/>
              </a:lnSpc>
              <a:spcBef>
                <a:spcPct val="0"/>
              </a:spcBef>
            </a:pPr>
            <a:r>
              <a:rPr lang="en-US" sz="20259" spc="-202">
                <a:solidFill>
                  <a:srgbClr val="CD695E"/>
                </a:solidFill>
                <a:latin typeface="Bobby Jones Soft"/>
              </a:rPr>
              <a:t>LIVING</a:t>
            </a:r>
          </a:p>
        </p:txBody>
      </p:sp>
      <p:sp>
        <p:nvSpPr>
          <p:cNvPr name="Freeform 4" id="4"/>
          <p:cNvSpPr/>
          <p:nvPr/>
        </p:nvSpPr>
        <p:spPr>
          <a:xfrm flipH="false" flipV="false" rot="0">
            <a:off x="1486910" y="5967995"/>
            <a:ext cx="1412876" cy="2018394"/>
          </a:xfrm>
          <a:custGeom>
            <a:avLst/>
            <a:gdLst/>
            <a:ahLst/>
            <a:cxnLst/>
            <a:rect r="r" b="b" t="t" l="l"/>
            <a:pathLst>
              <a:path h="2018394" w="1412876">
                <a:moveTo>
                  <a:pt x="0" y="0"/>
                </a:moveTo>
                <a:lnTo>
                  <a:pt x="1412876" y="0"/>
                </a:lnTo>
                <a:lnTo>
                  <a:pt x="1412876" y="2018395"/>
                </a:lnTo>
                <a:lnTo>
                  <a:pt x="0" y="20183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4732534" y="5812854"/>
            <a:ext cx="1630074" cy="2328677"/>
          </a:xfrm>
          <a:custGeom>
            <a:avLst/>
            <a:gdLst/>
            <a:ahLst/>
            <a:cxnLst/>
            <a:rect r="r" b="b" t="t" l="l"/>
            <a:pathLst>
              <a:path h="2328677" w="1630074">
                <a:moveTo>
                  <a:pt x="1630074" y="0"/>
                </a:moveTo>
                <a:lnTo>
                  <a:pt x="0" y="0"/>
                </a:lnTo>
                <a:lnTo>
                  <a:pt x="0" y="2328677"/>
                </a:lnTo>
                <a:lnTo>
                  <a:pt x="1630074" y="2328677"/>
                </a:lnTo>
                <a:lnTo>
                  <a:pt x="16300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825830" y="250709"/>
            <a:ext cx="8636340" cy="1988284"/>
          </a:xfrm>
          <a:prstGeom prst="rect">
            <a:avLst/>
          </a:prstGeom>
        </p:spPr>
        <p:txBody>
          <a:bodyPr anchor="t" rtlCol="false" tIns="0" lIns="0" bIns="0" rIns="0">
            <a:spAutoFit/>
          </a:bodyPr>
          <a:lstStyle/>
          <a:p>
            <a:pPr algn="ctr">
              <a:lnSpc>
                <a:spcPts val="15076"/>
              </a:lnSpc>
              <a:spcBef>
                <a:spcPct val="0"/>
              </a:spcBef>
            </a:pPr>
            <a:r>
              <a:rPr lang="en-US" sz="10768" spc="-107">
                <a:solidFill>
                  <a:srgbClr val="CD695E"/>
                </a:solidFill>
                <a:latin typeface="Bobby Jones Soft"/>
              </a:rPr>
              <a:t>WHOLE HEARTED</a:t>
            </a:r>
          </a:p>
        </p:txBody>
      </p:sp>
      <p:sp>
        <p:nvSpPr>
          <p:cNvPr name="Freeform 7" id="7"/>
          <p:cNvSpPr/>
          <p:nvPr/>
        </p:nvSpPr>
        <p:spPr>
          <a:xfrm flipH="false" flipV="false" rot="0">
            <a:off x="154491" y="294112"/>
            <a:ext cx="4077714" cy="1469176"/>
          </a:xfrm>
          <a:custGeom>
            <a:avLst/>
            <a:gdLst/>
            <a:ahLst/>
            <a:cxnLst/>
            <a:rect r="r" b="b" t="t" l="l"/>
            <a:pathLst>
              <a:path h="1469176" w="4077714">
                <a:moveTo>
                  <a:pt x="0" y="0"/>
                </a:moveTo>
                <a:lnTo>
                  <a:pt x="4077714" y="0"/>
                </a:lnTo>
                <a:lnTo>
                  <a:pt x="4077714" y="1469176"/>
                </a:lnTo>
                <a:lnTo>
                  <a:pt x="0" y="1469176"/>
                </a:lnTo>
                <a:lnTo>
                  <a:pt x="0" y="0"/>
                </a:lnTo>
                <a:close/>
              </a:path>
            </a:pathLst>
          </a:custGeom>
          <a:blipFill>
            <a:blip r:embed="rId6"/>
            <a:stretch>
              <a:fillRect l="0" t="0" r="0" b="0"/>
            </a:stretch>
          </a:blipFill>
        </p:spPr>
      </p:sp>
      <p:sp>
        <p:nvSpPr>
          <p:cNvPr name="TextBox 8" id="8"/>
          <p:cNvSpPr txBox="true"/>
          <p:nvPr/>
        </p:nvSpPr>
        <p:spPr>
          <a:xfrm rot="0">
            <a:off x="16575294" y="-228600"/>
            <a:ext cx="1368012" cy="1872982"/>
          </a:xfrm>
          <a:prstGeom prst="rect">
            <a:avLst/>
          </a:prstGeom>
        </p:spPr>
        <p:txBody>
          <a:bodyPr anchor="t" rtlCol="false" tIns="0" lIns="0" bIns="0" rIns="0">
            <a:spAutoFit/>
          </a:bodyPr>
          <a:lstStyle/>
          <a:p>
            <a:pPr algn="ctr">
              <a:lnSpc>
                <a:spcPts val="15076"/>
              </a:lnSpc>
              <a:spcBef>
                <a:spcPct val="0"/>
              </a:spcBef>
            </a:pPr>
            <a:r>
              <a:rPr lang="en-US" sz="10768" spc="-107">
                <a:solidFill>
                  <a:srgbClr val="CD695E"/>
                </a:solidFill>
                <a:latin typeface="Bobby Jones Soft"/>
              </a:rPr>
              <a:t>#2</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0">
            <a:off x="-1990856" y="-2607630"/>
            <a:ext cx="10111079" cy="10260320"/>
          </a:xfrm>
          <a:custGeom>
            <a:avLst/>
            <a:gdLst/>
            <a:ahLst/>
            <a:cxnLst/>
            <a:rect r="r" b="b" t="t" l="l"/>
            <a:pathLst>
              <a:path h="10260320" w="10111079">
                <a:moveTo>
                  <a:pt x="0" y="0"/>
                </a:moveTo>
                <a:lnTo>
                  <a:pt x="10111079" y="0"/>
                </a:lnTo>
                <a:lnTo>
                  <a:pt x="10111079" y="10260320"/>
                </a:lnTo>
                <a:lnTo>
                  <a:pt x="0" y="10260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87718">
            <a:off x="-268208" y="-2338010"/>
            <a:ext cx="6665783" cy="5140985"/>
          </a:xfrm>
          <a:custGeom>
            <a:avLst/>
            <a:gdLst/>
            <a:ahLst/>
            <a:cxnLst/>
            <a:rect r="r" b="b" t="t" l="l"/>
            <a:pathLst>
              <a:path h="5140985" w="6665783">
                <a:moveTo>
                  <a:pt x="0" y="0"/>
                </a:moveTo>
                <a:lnTo>
                  <a:pt x="6665783" y="0"/>
                </a:lnTo>
                <a:lnTo>
                  <a:pt x="6665783" y="5140985"/>
                </a:lnTo>
                <a:lnTo>
                  <a:pt x="0" y="51409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347413" y="439954"/>
            <a:ext cx="10285848" cy="1870154"/>
          </a:xfrm>
          <a:custGeom>
            <a:avLst/>
            <a:gdLst/>
            <a:ahLst/>
            <a:cxnLst/>
            <a:rect r="r" b="b" t="t" l="l"/>
            <a:pathLst>
              <a:path h="1870154" w="10285848">
                <a:moveTo>
                  <a:pt x="0" y="0"/>
                </a:moveTo>
                <a:lnTo>
                  <a:pt x="10285848" y="0"/>
                </a:lnTo>
                <a:lnTo>
                  <a:pt x="10285848" y="1870154"/>
                </a:lnTo>
                <a:lnTo>
                  <a:pt x="0" y="18701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958140" y="1086424"/>
            <a:ext cx="9301160" cy="672464"/>
          </a:xfrm>
          <a:prstGeom prst="rect">
            <a:avLst/>
          </a:prstGeom>
        </p:spPr>
        <p:txBody>
          <a:bodyPr anchor="t" rtlCol="false" tIns="0" lIns="0" bIns="0" rIns="0">
            <a:spAutoFit/>
          </a:bodyPr>
          <a:lstStyle/>
          <a:p>
            <a:pPr algn="ctr" marL="0" indent="0" lvl="0">
              <a:lnSpc>
                <a:spcPts val="5099"/>
              </a:lnSpc>
            </a:pPr>
            <a:r>
              <a:rPr lang="en-US" sz="5099">
                <a:solidFill>
                  <a:srgbClr val="8F3F36"/>
                </a:solidFill>
                <a:latin typeface="Nunito Bold"/>
              </a:rPr>
              <a:t>Worker2Worker Program Info:</a:t>
            </a:r>
          </a:p>
        </p:txBody>
      </p:sp>
      <p:sp>
        <p:nvSpPr>
          <p:cNvPr name="TextBox 6" id="6"/>
          <p:cNvSpPr txBox="true"/>
          <p:nvPr/>
        </p:nvSpPr>
        <p:spPr>
          <a:xfrm rot="0">
            <a:off x="8578437" y="3013739"/>
            <a:ext cx="8680863" cy="6423503"/>
          </a:xfrm>
          <a:prstGeom prst="rect">
            <a:avLst/>
          </a:prstGeom>
        </p:spPr>
        <p:txBody>
          <a:bodyPr anchor="t" rtlCol="false" tIns="0" lIns="0" bIns="0" rIns="0">
            <a:spAutoFit/>
          </a:bodyPr>
          <a:lstStyle/>
          <a:p>
            <a:pPr algn="ctr">
              <a:lnSpc>
                <a:spcPts val="4269"/>
              </a:lnSpc>
            </a:pPr>
            <a:r>
              <a:rPr lang="en-US" sz="4269">
                <a:solidFill>
                  <a:srgbClr val="8F3F36"/>
                </a:solidFill>
                <a:latin typeface="Nunito Bold"/>
              </a:rPr>
              <a:t>Please feel free to complete the confidential form in the chat </a:t>
            </a:r>
          </a:p>
          <a:p>
            <a:pPr algn="ctr">
              <a:lnSpc>
                <a:spcPts val="4269"/>
              </a:lnSpc>
            </a:pPr>
            <a:r>
              <a:rPr lang="en-US" sz="4269">
                <a:solidFill>
                  <a:srgbClr val="8F3F36"/>
                </a:solidFill>
                <a:latin typeface="Nunito Bold"/>
              </a:rPr>
              <a:t>or </a:t>
            </a:r>
          </a:p>
          <a:p>
            <a:pPr algn="ctr">
              <a:lnSpc>
                <a:spcPts val="4269"/>
              </a:lnSpc>
            </a:pPr>
            <a:r>
              <a:rPr lang="en-US" sz="4269">
                <a:solidFill>
                  <a:srgbClr val="8F3F36"/>
                </a:solidFill>
                <a:latin typeface="Nunito Bold"/>
              </a:rPr>
              <a:t>Scan the QR code so we can stay connected to you moving forward! </a:t>
            </a:r>
          </a:p>
          <a:p>
            <a:pPr algn="ctr">
              <a:lnSpc>
                <a:spcPts val="4269"/>
              </a:lnSpc>
            </a:pPr>
          </a:p>
          <a:p>
            <a:pPr algn="ctr">
              <a:lnSpc>
                <a:spcPts val="4269"/>
              </a:lnSpc>
            </a:pPr>
            <a:r>
              <a:rPr lang="en-US" sz="4269">
                <a:solidFill>
                  <a:srgbClr val="8F3F36"/>
                </a:solidFill>
                <a:latin typeface="Nunito Bold"/>
              </a:rPr>
              <a:t>Phone: 1-855-327-7482</a:t>
            </a:r>
          </a:p>
          <a:p>
            <a:pPr algn="ctr">
              <a:lnSpc>
                <a:spcPts val="4269"/>
              </a:lnSpc>
            </a:pPr>
            <a:r>
              <a:rPr lang="en-US" sz="4269">
                <a:solidFill>
                  <a:srgbClr val="8F3F36"/>
                </a:solidFill>
                <a:latin typeface="Nunito Bold"/>
              </a:rPr>
              <a:t> </a:t>
            </a:r>
          </a:p>
          <a:p>
            <a:pPr algn="ctr">
              <a:lnSpc>
                <a:spcPts val="4269"/>
              </a:lnSpc>
            </a:pPr>
            <a:r>
              <a:rPr lang="en-US" sz="4269">
                <a:solidFill>
                  <a:srgbClr val="8F3F36"/>
                </a:solidFill>
                <a:latin typeface="Nunito Bold"/>
              </a:rPr>
              <a:t>Email: worker2worker@ubhc.rutgers.edu</a:t>
            </a:r>
          </a:p>
          <a:p>
            <a:pPr algn="ctr">
              <a:lnSpc>
                <a:spcPts val="4269"/>
              </a:lnSpc>
            </a:pPr>
            <a:r>
              <a:rPr lang="en-US" sz="4269">
                <a:solidFill>
                  <a:srgbClr val="8F3F36"/>
                </a:solidFill>
                <a:latin typeface="Nunito Bold"/>
              </a:rPr>
              <a:t> </a:t>
            </a:r>
          </a:p>
          <a:p>
            <a:pPr algn="ctr" marL="0" indent="0" lvl="0">
              <a:lnSpc>
                <a:spcPts val="4269"/>
              </a:lnSpc>
            </a:pPr>
            <a:r>
              <a:rPr lang="en-US" sz="4269">
                <a:solidFill>
                  <a:srgbClr val="8F3F36"/>
                </a:solidFill>
                <a:latin typeface="Nunito Bold"/>
              </a:rPr>
              <a:t>Website: worker2worker.com</a:t>
            </a:r>
          </a:p>
        </p:txBody>
      </p:sp>
      <p:sp>
        <p:nvSpPr>
          <p:cNvPr name="Freeform 7" id="7"/>
          <p:cNvSpPr/>
          <p:nvPr/>
        </p:nvSpPr>
        <p:spPr>
          <a:xfrm flipH="false" flipV="false" rot="0">
            <a:off x="756142" y="2918489"/>
            <a:ext cx="6877241" cy="6887567"/>
          </a:xfrm>
          <a:custGeom>
            <a:avLst/>
            <a:gdLst/>
            <a:ahLst/>
            <a:cxnLst/>
            <a:rect r="r" b="b" t="t" l="l"/>
            <a:pathLst>
              <a:path h="6887567" w="6877241">
                <a:moveTo>
                  <a:pt x="0" y="0"/>
                </a:moveTo>
                <a:lnTo>
                  <a:pt x="6877241" y="0"/>
                </a:lnTo>
                <a:lnTo>
                  <a:pt x="6877241" y="6887567"/>
                </a:lnTo>
                <a:lnTo>
                  <a:pt x="0" y="6887567"/>
                </a:lnTo>
                <a:lnTo>
                  <a:pt x="0" y="0"/>
                </a:lnTo>
                <a:close/>
              </a:path>
            </a:pathLst>
          </a:custGeom>
          <a:blipFill>
            <a:blip r:embed="rId8"/>
            <a:stretch>
              <a:fillRect l="0" t="0" r="0" b="0"/>
            </a:stretch>
          </a:blipFill>
        </p:spPr>
      </p:sp>
      <p:sp>
        <p:nvSpPr>
          <p:cNvPr name="Freeform 8" id="8"/>
          <p:cNvSpPr/>
          <p:nvPr/>
        </p:nvSpPr>
        <p:spPr>
          <a:xfrm flipH="false" flipV="false" rot="0">
            <a:off x="16703989" y="9637090"/>
            <a:ext cx="1478709" cy="532770"/>
          </a:xfrm>
          <a:custGeom>
            <a:avLst/>
            <a:gdLst/>
            <a:ahLst/>
            <a:cxnLst/>
            <a:rect r="r" b="b" t="t" l="l"/>
            <a:pathLst>
              <a:path h="532770" w="1478709">
                <a:moveTo>
                  <a:pt x="0" y="0"/>
                </a:moveTo>
                <a:lnTo>
                  <a:pt x="1478709" y="0"/>
                </a:lnTo>
                <a:lnTo>
                  <a:pt x="1478709" y="532770"/>
                </a:lnTo>
                <a:lnTo>
                  <a:pt x="0" y="532770"/>
                </a:lnTo>
                <a:lnTo>
                  <a:pt x="0" y="0"/>
                </a:lnTo>
                <a:close/>
              </a:path>
            </a:pathLst>
          </a:custGeom>
          <a:blipFill>
            <a:blip r:embed="rId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915669">
            <a:off x="15324817" y="5493434"/>
            <a:ext cx="9838759" cy="9983980"/>
          </a:xfrm>
          <a:custGeom>
            <a:avLst/>
            <a:gdLst/>
            <a:ahLst/>
            <a:cxnLst/>
            <a:rect r="r" b="b" t="t" l="l"/>
            <a:pathLst>
              <a:path h="9983980" w="9838759">
                <a:moveTo>
                  <a:pt x="0" y="0"/>
                </a:moveTo>
                <a:lnTo>
                  <a:pt x="9838759" y="0"/>
                </a:lnTo>
                <a:lnTo>
                  <a:pt x="9838759" y="9983980"/>
                </a:lnTo>
                <a:lnTo>
                  <a:pt x="0" y="9983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6516">
            <a:off x="-5409953" y="-5418091"/>
            <a:ext cx="9838759" cy="9983980"/>
          </a:xfrm>
          <a:custGeom>
            <a:avLst/>
            <a:gdLst/>
            <a:ahLst/>
            <a:cxnLst/>
            <a:rect r="r" b="b" t="t" l="l"/>
            <a:pathLst>
              <a:path h="9983980" w="9838759">
                <a:moveTo>
                  <a:pt x="0" y="0"/>
                </a:moveTo>
                <a:lnTo>
                  <a:pt x="9838759" y="0"/>
                </a:lnTo>
                <a:lnTo>
                  <a:pt x="9838759" y="9983981"/>
                </a:lnTo>
                <a:lnTo>
                  <a:pt x="0" y="998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184306" y="8767683"/>
            <a:ext cx="2369014" cy="867651"/>
          </a:xfrm>
          <a:custGeom>
            <a:avLst/>
            <a:gdLst/>
            <a:ahLst/>
            <a:cxnLst/>
            <a:rect r="r" b="b" t="t" l="l"/>
            <a:pathLst>
              <a:path h="867651" w="2369014">
                <a:moveTo>
                  <a:pt x="0" y="0"/>
                </a:moveTo>
                <a:lnTo>
                  <a:pt x="2369015" y="0"/>
                </a:lnTo>
                <a:lnTo>
                  <a:pt x="2369015" y="867651"/>
                </a:lnTo>
                <a:lnTo>
                  <a:pt x="0" y="8676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90375" y="245710"/>
            <a:ext cx="3038547" cy="2552380"/>
          </a:xfrm>
          <a:custGeom>
            <a:avLst/>
            <a:gdLst/>
            <a:ahLst/>
            <a:cxnLst/>
            <a:rect r="r" b="b" t="t" l="l"/>
            <a:pathLst>
              <a:path h="2552380" w="3038547">
                <a:moveTo>
                  <a:pt x="0" y="0"/>
                </a:moveTo>
                <a:lnTo>
                  <a:pt x="3038547" y="0"/>
                </a:lnTo>
                <a:lnTo>
                  <a:pt x="3038547" y="2552380"/>
                </a:lnTo>
                <a:lnTo>
                  <a:pt x="0" y="25523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87890" y="8523712"/>
            <a:ext cx="4077714" cy="1469176"/>
          </a:xfrm>
          <a:custGeom>
            <a:avLst/>
            <a:gdLst/>
            <a:ahLst/>
            <a:cxnLst/>
            <a:rect r="r" b="b" t="t" l="l"/>
            <a:pathLst>
              <a:path h="1469176" w="4077714">
                <a:moveTo>
                  <a:pt x="0" y="0"/>
                </a:moveTo>
                <a:lnTo>
                  <a:pt x="4077714" y="0"/>
                </a:lnTo>
                <a:lnTo>
                  <a:pt x="4077714" y="1469176"/>
                </a:lnTo>
                <a:lnTo>
                  <a:pt x="0" y="1469176"/>
                </a:lnTo>
                <a:lnTo>
                  <a:pt x="0" y="0"/>
                </a:lnTo>
                <a:close/>
              </a:path>
            </a:pathLst>
          </a:custGeom>
          <a:blipFill>
            <a:blip r:embed="rId8"/>
            <a:stretch>
              <a:fillRect l="0" t="0" r="0" b="0"/>
            </a:stretch>
          </a:blipFill>
        </p:spPr>
      </p:sp>
      <p:sp>
        <p:nvSpPr>
          <p:cNvPr name="Freeform 7" id="7"/>
          <p:cNvSpPr/>
          <p:nvPr/>
        </p:nvSpPr>
        <p:spPr>
          <a:xfrm flipH="false" flipV="false" rot="0">
            <a:off x="4164828" y="0"/>
            <a:ext cx="10934391" cy="4846967"/>
          </a:xfrm>
          <a:custGeom>
            <a:avLst/>
            <a:gdLst/>
            <a:ahLst/>
            <a:cxnLst/>
            <a:rect r="r" b="b" t="t" l="l"/>
            <a:pathLst>
              <a:path h="4846967" w="10934391">
                <a:moveTo>
                  <a:pt x="0" y="0"/>
                </a:moveTo>
                <a:lnTo>
                  <a:pt x="10934391" y="0"/>
                </a:lnTo>
                <a:lnTo>
                  <a:pt x="10934391" y="4846967"/>
                </a:lnTo>
                <a:lnTo>
                  <a:pt x="0" y="4846967"/>
                </a:lnTo>
                <a:lnTo>
                  <a:pt x="0" y="0"/>
                </a:lnTo>
                <a:close/>
              </a:path>
            </a:pathLst>
          </a:custGeom>
          <a:blipFill>
            <a:blip r:embed="rId9"/>
            <a:stretch>
              <a:fillRect l="0" t="0" r="0" b="0"/>
            </a:stretch>
          </a:blipFill>
        </p:spPr>
      </p:sp>
      <p:sp>
        <p:nvSpPr>
          <p:cNvPr name="TextBox 8" id="8"/>
          <p:cNvSpPr txBox="true"/>
          <p:nvPr/>
        </p:nvSpPr>
        <p:spPr>
          <a:xfrm rot="0">
            <a:off x="6070279" y="3746470"/>
            <a:ext cx="6708393" cy="2489260"/>
          </a:xfrm>
          <a:prstGeom prst="rect">
            <a:avLst/>
          </a:prstGeom>
        </p:spPr>
        <p:txBody>
          <a:bodyPr anchor="t" rtlCol="false" tIns="0" lIns="0" bIns="0" rIns="0">
            <a:spAutoFit/>
          </a:bodyPr>
          <a:lstStyle/>
          <a:p>
            <a:pPr algn="ctr" marL="0" indent="0" lvl="0">
              <a:lnSpc>
                <a:spcPts val="19555"/>
              </a:lnSpc>
              <a:spcBef>
                <a:spcPct val="0"/>
              </a:spcBef>
            </a:pPr>
            <a:r>
              <a:rPr lang="en-US" sz="13968" spc="-139">
                <a:solidFill>
                  <a:srgbClr val="CD695E"/>
                </a:solidFill>
                <a:latin typeface="Bobby Jones Soft"/>
              </a:rPr>
              <a:t>CHECK IN!</a:t>
            </a:r>
          </a:p>
        </p:txBody>
      </p:sp>
      <p:sp>
        <p:nvSpPr>
          <p:cNvPr name="TextBox 9" id="9"/>
          <p:cNvSpPr txBox="true"/>
          <p:nvPr/>
        </p:nvSpPr>
        <p:spPr>
          <a:xfrm rot="0">
            <a:off x="2585617" y="6152306"/>
            <a:ext cx="13967704" cy="2316544"/>
          </a:xfrm>
          <a:prstGeom prst="rect">
            <a:avLst/>
          </a:prstGeom>
        </p:spPr>
        <p:txBody>
          <a:bodyPr anchor="t" rtlCol="false" tIns="0" lIns="0" bIns="0" rIns="0">
            <a:spAutoFit/>
          </a:bodyPr>
          <a:lstStyle/>
          <a:p>
            <a:pPr algn="ctr">
              <a:lnSpc>
                <a:spcPts val="6191"/>
              </a:lnSpc>
            </a:pPr>
            <a:r>
              <a:rPr lang="en-US" sz="4422">
                <a:solidFill>
                  <a:srgbClr val="8F3F36"/>
                </a:solidFill>
                <a:latin typeface="Nunito Bold"/>
              </a:rPr>
              <a:t>How did you practice being authentic in the last week?​</a:t>
            </a:r>
          </a:p>
          <a:p>
            <a:pPr algn="ctr" marL="0" indent="0" lvl="0">
              <a:lnSpc>
                <a:spcPts val="6191"/>
              </a:lnSpc>
              <a:spcBef>
                <a:spcPct val="0"/>
              </a:spcBef>
            </a:pPr>
            <a:r>
              <a:rPr lang="en-US" sz="4422">
                <a:solidFill>
                  <a:srgbClr val="8F3F36"/>
                </a:solidFill>
                <a:latin typeface="Nunito Bold"/>
              </a:rPr>
              <a:t>What did it feel like to practice authenticity?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1E7"/>
        </a:solidFill>
      </p:bgPr>
    </p:bg>
    <p:spTree>
      <p:nvGrpSpPr>
        <p:cNvPr id="1" name=""/>
        <p:cNvGrpSpPr/>
        <p:nvPr/>
      </p:nvGrpSpPr>
      <p:grpSpPr>
        <a:xfrm>
          <a:off x="0" y="0"/>
          <a:ext cx="0" cy="0"/>
          <a:chOff x="0" y="0"/>
          <a:chExt cx="0" cy="0"/>
        </a:xfrm>
      </p:grpSpPr>
      <p:sp>
        <p:nvSpPr>
          <p:cNvPr name="Freeform 2" id="2"/>
          <p:cNvSpPr/>
          <p:nvPr/>
        </p:nvSpPr>
        <p:spPr>
          <a:xfrm flipH="false" flipV="true" rot="-149846">
            <a:off x="834330" y="929778"/>
            <a:ext cx="16619341" cy="8558961"/>
          </a:xfrm>
          <a:custGeom>
            <a:avLst/>
            <a:gdLst/>
            <a:ahLst/>
            <a:cxnLst/>
            <a:rect r="r" b="b" t="t" l="l"/>
            <a:pathLst>
              <a:path h="8558961" w="16619341">
                <a:moveTo>
                  <a:pt x="0" y="8558961"/>
                </a:moveTo>
                <a:lnTo>
                  <a:pt x="16619340" y="8558961"/>
                </a:lnTo>
                <a:lnTo>
                  <a:pt x="16619340" y="0"/>
                </a:lnTo>
                <a:lnTo>
                  <a:pt x="0" y="0"/>
                </a:lnTo>
                <a:lnTo>
                  <a:pt x="0" y="8558961"/>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9604013" y="1193870"/>
            <a:ext cx="7308783" cy="7308783"/>
            <a:chOff x="0" y="0"/>
            <a:chExt cx="13884457" cy="13884457"/>
          </a:xfrm>
        </p:grpSpPr>
        <p:sp>
          <p:nvSpPr>
            <p:cNvPr name="Freeform 4" id="4"/>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F4CFB7"/>
            </a:solidFill>
          </p:spPr>
        </p:sp>
        <p:sp>
          <p:nvSpPr>
            <p:cNvPr name="Freeform 5" id="5"/>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4"/>
              <a:stretch>
                <a:fillRect l="-23380" t="0" r="223" b="0"/>
              </a:stretch>
            </a:blipFill>
          </p:spPr>
        </p:sp>
      </p:grpSp>
      <p:sp>
        <p:nvSpPr>
          <p:cNvPr name="TextBox 6" id="6"/>
          <p:cNvSpPr txBox="true"/>
          <p:nvPr/>
        </p:nvSpPr>
        <p:spPr>
          <a:xfrm rot="0">
            <a:off x="1961509" y="2205871"/>
            <a:ext cx="7642504" cy="1417694"/>
          </a:xfrm>
          <a:prstGeom prst="rect">
            <a:avLst/>
          </a:prstGeom>
        </p:spPr>
        <p:txBody>
          <a:bodyPr anchor="t" rtlCol="false" tIns="0" lIns="0" bIns="0" rIns="0">
            <a:spAutoFit/>
          </a:bodyPr>
          <a:lstStyle/>
          <a:p>
            <a:pPr algn="ctr" marL="0" indent="0" lvl="0">
              <a:lnSpc>
                <a:spcPts val="10384"/>
              </a:lnSpc>
              <a:spcBef>
                <a:spcPct val="0"/>
              </a:spcBef>
            </a:pPr>
            <a:r>
              <a:rPr lang="en-US" sz="7417" spc="-74">
                <a:solidFill>
                  <a:srgbClr val="CD695E"/>
                </a:solidFill>
                <a:latin typeface="Bobby Jones Soft"/>
              </a:rPr>
              <a:t>LET’S GET SETTLED…</a:t>
            </a:r>
          </a:p>
        </p:txBody>
      </p:sp>
      <p:sp>
        <p:nvSpPr>
          <p:cNvPr name="TextBox 7" id="7"/>
          <p:cNvSpPr txBox="true"/>
          <p:nvPr/>
        </p:nvSpPr>
        <p:spPr>
          <a:xfrm rot="0">
            <a:off x="2151854" y="3728340"/>
            <a:ext cx="6599551" cy="4982237"/>
          </a:xfrm>
          <a:prstGeom prst="rect">
            <a:avLst/>
          </a:prstGeom>
        </p:spPr>
        <p:txBody>
          <a:bodyPr anchor="t" rtlCol="false" tIns="0" lIns="0" bIns="0" rIns="0">
            <a:spAutoFit/>
          </a:bodyPr>
          <a:lstStyle/>
          <a:p>
            <a:pPr algn="ctr" marL="0" indent="0" lvl="0">
              <a:lnSpc>
                <a:spcPts val="5649"/>
              </a:lnSpc>
            </a:pPr>
            <a:r>
              <a:rPr lang="en-US" sz="5649">
                <a:solidFill>
                  <a:srgbClr val="8F3F36"/>
                </a:solidFill>
                <a:latin typeface="Nunito"/>
              </a:rPr>
              <a:t>5 Deep Breaths, Inhaling through your nose…5 Deep Exhales, blowing out of your mouth, blowing all the air out from your belly…</a:t>
            </a:r>
          </a:p>
        </p:txBody>
      </p:sp>
      <p:sp>
        <p:nvSpPr>
          <p:cNvPr name="Freeform 8" id="8"/>
          <p:cNvSpPr/>
          <p:nvPr/>
        </p:nvSpPr>
        <p:spPr>
          <a:xfrm flipH="false" flipV="false" rot="0">
            <a:off x="15884199" y="9200595"/>
            <a:ext cx="2140568" cy="771234"/>
          </a:xfrm>
          <a:custGeom>
            <a:avLst/>
            <a:gdLst/>
            <a:ahLst/>
            <a:cxnLst/>
            <a:rect r="r" b="b" t="t" l="l"/>
            <a:pathLst>
              <a:path h="771234" w="2140568">
                <a:moveTo>
                  <a:pt x="0" y="0"/>
                </a:moveTo>
                <a:lnTo>
                  <a:pt x="2140568" y="0"/>
                </a:lnTo>
                <a:lnTo>
                  <a:pt x="2140568" y="771234"/>
                </a:lnTo>
                <a:lnTo>
                  <a:pt x="0" y="771234"/>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915669">
            <a:off x="15324817" y="5493434"/>
            <a:ext cx="9838759" cy="9983980"/>
          </a:xfrm>
          <a:custGeom>
            <a:avLst/>
            <a:gdLst/>
            <a:ahLst/>
            <a:cxnLst/>
            <a:rect r="r" b="b" t="t" l="l"/>
            <a:pathLst>
              <a:path h="9983980" w="9838759">
                <a:moveTo>
                  <a:pt x="0" y="0"/>
                </a:moveTo>
                <a:lnTo>
                  <a:pt x="9838759" y="0"/>
                </a:lnTo>
                <a:lnTo>
                  <a:pt x="9838759" y="9983980"/>
                </a:lnTo>
                <a:lnTo>
                  <a:pt x="0" y="9983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6516">
            <a:off x="-5409953" y="-5418091"/>
            <a:ext cx="9838759" cy="9983980"/>
          </a:xfrm>
          <a:custGeom>
            <a:avLst/>
            <a:gdLst/>
            <a:ahLst/>
            <a:cxnLst/>
            <a:rect r="r" b="b" t="t" l="l"/>
            <a:pathLst>
              <a:path h="9983980" w="9838759">
                <a:moveTo>
                  <a:pt x="0" y="0"/>
                </a:moveTo>
                <a:lnTo>
                  <a:pt x="9838759" y="0"/>
                </a:lnTo>
                <a:lnTo>
                  <a:pt x="9838759" y="9983981"/>
                </a:lnTo>
                <a:lnTo>
                  <a:pt x="0" y="998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184306" y="8824474"/>
            <a:ext cx="2369014" cy="867651"/>
          </a:xfrm>
          <a:custGeom>
            <a:avLst/>
            <a:gdLst/>
            <a:ahLst/>
            <a:cxnLst/>
            <a:rect r="r" b="b" t="t" l="l"/>
            <a:pathLst>
              <a:path h="867651" w="2369014">
                <a:moveTo>
                  <a:pt x="0" y="0"/>
                </a:moveTo>
                <a:lnTo>
                  <a:pt x="2369015" y="0"/>
                </a:lnTo>
                <a:lnTo>
                  <a:pt x="2369015" y="867652"/>
                </a:lnTo>
                <a:lnTo>
                  <a:pt x="0" y="8676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90375" y="245710"/>
            <a:ext cx="3038547" cy="2552380"/>
          </a:xfrm>
          <a:custGeom>
            <a:avLst/>
            <a:gdLst/>
            <a:ahLst/>
            <a:cxnLst/>
            <a:rect r="r" b="b" t="t" l="l"/>
            <a:pathLst>
              <a:path h="2552380" w="3038547">
                <a:moveTo>
                  <a:pt x="0" y="0"/>
                </a:moveTo>
                <a:lnTo>
                  <a:pt x="3038547" y="0"/>
                </a:lnTo>
                <a:lnTo>
                  <a:pt x="3038547" y="2552380"/>
                </a:lnTo>
                <a:lnTo>
                  <a:pt x="0" y="25523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043852" y="331435"/>
            <a:ext cx="8689895" cy="1646897"/>
          </a:xfrm>
          <a:prstGeom prst="rect">
            <a:avLst/>
          </a:prstGeom>
        </p:spPr>
        <p:txBody>
          <a:bodyPr anchor="t" rtlCol="false" tIns="0" lIns="0" bIns="0" rIns="0">
            <a:spAutoFit/>
          </a:bodyPr>
          <a:lstStyle/>
          <a:p>
            <a:pPr algn="ctr">
              <a:lnSpc>
                <a:spcPts val="6317"/>
              </a:lnSpc>
            </a:pPr>
            <a:r>
              <a:rPr lang="en-US" sz="6133" spc="-61">
                <a:solidFill>
                  <a:srgbClr val="CD695E"/>
                </a:solidFill>
                <a:latin typeface="Bobby Jones Soft"/>
              </a:rPr>
              <a:t>INTRO TO THE GIFTS </a:t>
            </a:r>
          </a:p>
          <a:p>
            <a:pPr algn="ctr" marL="0" indent="0" lvl="0">
              <a:lnSpc>
                <a:spcPts val="6317"/>
              </a:lnSpc>
            </a:pPr>
            <a:r>
              <a:rPr lang="en-US" sz="6133" spc="-61">
                <a:solidFill>
                  <a:srgbClr val="CD695E"/>
                </a:solidFill>
                <a:latin typeface="Bobby Jones Soft"/>
              </a:rPr>
              <a:t>OF IMPERFECTION​</a:t>
            </a:r>
          </a:p>
        </p:txBody>
      </p:sp>
      <p:sp>
        <p:nvSpPr>
          <p:cNvPr name="Freeform 7" id="7"/>
          <p:cNvSpPr/>
          <p:nvPr/>
        </p:nvSpPr>
        <p:spPr>
          <a:xfrm flipH="false" flipV="false" rot="0">
            <a:off x="13733747" y="52724"/>
            <a:ext cx="4077714" cy="1469176"/>
          </a:xfrm>
          <a:custGeom>
            <a:avLst/>
            <a:gdLst/>
            <a:ahLst/>
            <a:cxnLst/>
            <a:rect r="r" b="b" t="t" l="l"/>
            <a:pathLst>
              <a:path h="1469176" w="4077714">
                <a:moveTo>
                  <a:pt x="0" y="0"/>
                </a:moveTo>
                <a:lnTo>
                  <a:pt x="4077714" y="0"/>
                </a:lnTo>
                <a:lnTo>
                  <a:pt x="4077714" y="1469176"/>
                </a:lnTo>
                <a:lnTo>
                  <a:pt x="0" y="1469176"/>
                </a:lnTo>
                <a:lnTo>
                  <a:pt x="0" y="0"/>
                </a:lnTo>
                <a:close/>
              </a:path>
            </a:pathLst>
          </a:custGeom>
          <a:blipFill>
            <a:blip r:embed="rId8"/>
            <a:stretch>
              <a:fillRect l="0" t="0" r="0" b="0"/>
            </a:stretch>
          </a:blipFill>
        </p:spPr>
      </p:sp>
      <p:sp>
        <p:nvSpPr>
          <p:cNvPr name="Freeform 8" id="8"/>
          <p:cNvSpPr/>
          <p:nvPr/>
        </p:nvSpPr>
        <p:spPr>
          <a:xfrm flipH="false" flipV="false" rot="0">
            <a:off x="10605439" y="1894191"/>
            <a:ext cx="5167165" cy="7741143"/>
          </a:xfrm>
          <a:custGeom>
            <a:avLst/>
            <a:gdLst/>
            <a:ahLst/>
            <a:cxnLst/>
            <a:rect r="r" b="b" t="t" l="l"/>
            <a:pathLst>
              <a:path h="7741143" w="5167165">
                <a:moveTo>
                  <a:pt x="0" y="0"/>
                </a:moveTo>
                <a:lnTo>
                  <a:pt x="5167165" y="0"/>
                </a:lnTo>
                <a:lnTo>
                  <a:pt x="5167165" y="7741143"/>
                </a:lnTo>
                <a:lnTo>
                  <a:pt x="0" y="7741143"/>
                </a:lnTo>
                <a:lnTo>
                  <a:pt x="0" y="0"/>
                </a:lnTo>
                <a:close/>
              </a:path>
            </a:pathLst>
          </a:custGeom>
          <a:blipFill>
            <a:blip r:embed="rId9"/>
            <a:stretch>
              <a:fillRect l="0" t="0" r="0" b="0"/>
            </a:stretch>
          </a:blipFill>
        </p:spPr>
      </p:sp>
      <p:sp>
        <p:nvSpPr>
          <p:cNvPr name="TextBox 9" id="9"/>
          <p:cNvSpPr txBox="true"/>
          <p:nvPr/>
        </p:nvSpPr>
        <p:spPr>
          <a:xfrm rot="0">
            <a:off x="2018317" y="2531813"/>
            <a:ext cx="8038477" cy="6842222"/>
          </a:xfrm>
          <a:prstGeom prst="rect">
            <a:avLst/>
          </a:prstGeom>
        </p:spPr>
        <p:txBody>
          <a:bodyPr anchor="t" rtlCol="false" tIns="0" lIns="0" bIns="0" rIns="0">
            <a:spAutoFit/>
          </a:bodyPr>
          <a:lstStyle/>
          <a:p>
            <a:pPr algn="l" marL="700849" indent="-350424" lvl="1">
              <a:lnSpc>
                <a:spcPts val="4544"/>
              </a:lnSpc>
              <a:buFont typeface="Arial"/>
              <a:buChar char="•"/>
            </a:pPr>
            <a:r>
              <a:rPr lang="en-US" sz="3246">
                <a:solidFill>
                  <a:srgbClr val="8F3F36"/>
                </a:solidFill>
                <a:latin typeface="Nunito Bold"/>
              </a:rPr>
              <a:t>Brene Brown’s Road Map to Wholehearted Living </a:t>
            </a:r>
          </a:p>
          <a:p>
            <a:pPr algn="l" marL="700849" indent="-350424" lvl="1">
              <a:lnSpc>
                <a:spcPts val="4544"/>
              </a:lnSpc>
              <a:buFont typeface="Arial"/>
              <a:buChar char="•"/>
            </a:pPr>
            <a:r>
              <a:rPr lang="en-US" sz="3246">
                <a:solidFill>
                  <a:srgbClr val="8F3F36"/>
                </a:solidFill>
                <a:latin typeface="Nunito Bold"/>
              </a:rPr>
              <a:t>“Wholehearted living is about engaging in our lives from a place of worthiness.”​</a:t>
            </a:r>
          </a:p>
          <a:p>
            <a:pPr algn="l" marL="700849" indent="-350424" lvl="1">
              <a:lnSpc>
                <a:spcPts val="4544"/>
              </a:lnSpc>
              <a:buFont typeface="Arial"/>
              <a:buChar char="•"/>
            </a:pPr>
            <a:r>
              <a:rPr lang="en-US" sz="3246">
                <a:solidFill>
                  <a:srgbClr val="8F3F36"/>
                </a:solidFill>
                <a:latin typeface="Nunito Bold"/>
              </a:rPr>
              <a:t>How do we live a wholehearted life? ​</a:t>
            </a:r>
          </a:p>
          <a:p>
            <a:pPr algn="l" marL="700849" indent="-350424" lvl="1">
              <a:lnSpc>
                <a:spcPts val="4544"/>
              </a:lnSpc>
              <a:buFont typeface="Arial"/>
              <a:buChar char="•"/>
            </a:pPr>
            <a:r>
              <a:rPr lang="en-US" sz="3246">
                <a:solidFill>
                  <a:srgbClr val="8F3F36"/>
                </a:solidFill>
                <a:latin typeface="Nunito Bold"/>
              </a:rPr>
              <a:t>We must know and understand ourselves so we can then love ourselves.​</a:t>
            </a:r>
          </a:p>
          <a:p>
            <a:pPr algn="l" marL="700849" indent="-350424" lvl="1">
              <a:lnSpc>
                <a:spcPts val="4544"/>
              </a:lnSpc>
              <a:buFont typeface="Arial"/>
              <a:buChar char="•"/>
            </a:pPr>
            <a:r>
              <a:rPr lang="en-US" sz="3246">
                <a:solidFill>
                  <a:srgbClr val="8F3F36"/>
                </a:solidFill>
                <a:latin typeface="Nunito Bold"/>
              </a:rPr>
              <a:t>Over the next 10 weeks we will be taking steps to living a wholehearted life…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1E7"/>
        </a:solidFill>
      </p:bgPr>
    </p:bg>
    <p:spTree>
      <p:nvGrpSpPr>
        <p:cNvPr id="1" name=""/>
        <p:cNvGrpSpPr/>
        <p:nvPr/>
      </p:nvGrpSpPr>
      <p:grpSpPr>
        <a:xfrm>
          <a:off x="0" y="0"/>
          <a:ext cx="0" cy="0"/>
          <a:chOff x="0" y="0"/>
          <a:chExt cx="0" cy="0"/>
        </a:xfrm>
      </p:grpSpPr>
      <p:sp>
        <p:nvSpPr>
          <p:cNvPr name="Freeform 2" id="2"/>
          <p:cNvSpPr/>
          <p:nvPr/>
        </p:nvSpPr>
        <p:spPr>
          <a:xfrm flipH="false" flipV="false" rot="0">
            <a:off x="342820" y="265413"/>
            <a:ext cx="2156779" cy="2188614"/>
          </a:xfrm>
          <a:custGeom>
            <a:avLst/>
            <a:gdLst/>
            <a:ahLst/>
            <a:cxnLst/>
            <a:rect r="r" b="b" t="t" l="l"/>
            <a:pathLst>
              <a:path h="2188614" w="2156779">
                <a:moveTo>
                  <a:pt x="0" y="0"/>
                </a:moveTo>
                <a:lnTo>
                  <a:pt x="2156779" y="0"/>
                </a:lnTo>
                <a:lnTo>
                  <a:pt x="2156779" y="2188614"/>
                </a:lnTo>
                <a:lnTo>
                  <a:pt x="0" y="21886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75602" y="2760990"/>
            <a:ext cx="14418591" cy="3889383"/>
          </a:xfrm>
          <a:prstGeom prst="rect">
            <a:avLst/>
          </a:prstGeom>
        </p:spPr>
        <p:txBody>
          <a:bodyPr anchor="t" rtlCol="false" tIns="0" lIns="0" bIns="0" rIns="0">
            <a:spAutoFit/>
          </a:bodyPr>
          <a:lstStyle/>
          <a:p>
            <a:pPr algn="l">
              <a:lnSpc>
                <a:spcPts val="5153"/>
              </a:lnSpc>
            </a:pPr>
            <a:r>
              <a:rPr lang="en-US" sz="3680">
                <a:solidFill>
                  <a:srgbClr val="8F3F36"/>
                </a:solidFill>
                <a:latin typeface="Nunito"/>
              </a:rPr>
              <a:t>“Often people attempt to live their lives backwards: they try to have more things, or more money, in order to do more of what they want so that they will be happier. The way it actually works is the reserve. You must first be who you really are, then do what you really need to do, in order to have what you want.”​</a:t>
            </a:r>
          </a:p>
          <a:p>
            <a:pPr algn="l" marL="0" indent="0" lvl="0">
              <a:lnSpc>
                <a:spcPts val="5153"/>
              </a:lnSpc>
              <a:spcBef>
                <a:spcPct val="0"/>
              </a:spcBef>
            </a:pPr>
            <a:r>
              <a:rPr lang="en-US" sz="3680">
                <a:solidFill>
                  <a:srgbClr val="8F3F36"/>
                </a:solidFill>
                <a:latin typeface="Nunito"/>
              </a:rPr>
              <a:t>-Margaret Young </a:t>
            </a:r>
          </a:p>
        </p:txBody>
      </p:sp>
      <p:sp>
        <p:nvSpPr>
          <p:cNvPr name="Freeform 4" id="4"/>
          <p:cNvSpPr/>
          <p:nvPr/>
        </p:nvSpPr>
        <p:spPr>
          <a:xfrm flipH="false" flipV="false" rot="0">
            <a:off x="13138046" y="5901481"/>
            <a:ext cx="4955388" cy="4385519"/>
          </a:xfrm>
          <a:custGeom>
            <a:avLst/>
            <a:gdLst/>
            <a:ahLst/>
            <a:cxnLst/>
            <a:rect r="r" b="b" t="t" l="l"/>
            <a:pathLst>
              <a:path h="4385519" w="4955388">
                <a:moveTo>
                  <a:pt x="0" y="0"/>
                </a:moveTo>
                <a:lnTo>
                  <a:pt x="4955389" y="0"/>
                </a:lnTo>
                <a:lnTo>
                  <a:pt x="4955389" y="4385519"/>
                </a:lnTo>
                <a:lnTo>
                  <a:pt x="0" y="4385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3895279" y="751082"/>
            <a:ext cx="12062878" cy="1400747"/>
          </a:xfrm>
          <a:prstGeom prst="rect">
            <a:avLst/>
          </a:prstGeom>
        </p:spPr>
        <p:txBody>
          <a:bodyPr anchor="t" rtlCol="false" tIns="0" lIns="0" bIns="0" rIns="0">
            <a:spAutoFit/>
          </a:bodyPr>
          <a:lstStyle/>
          <a:p>
            <a:pPr algn="l" marL="0" indent="0" lvl="0">
              <a:lnSpc>
                <a:spcPts val="5353"/>
              </a:lnSpc>
            </a:pPr>
            <a:r>
              <a:rPr lang="en-US" sz="5353" spc="-53">
                <a:solidFill>
                  <a:srgbClr val="CD695E"/>
                </a:solidFill>
                <a:latin typeface="Bobby Jones Soft"/>
              </a:rPr>
              <a:t>GUIDEPOST #1: CULTIVATING AUTHENTICITY; LETTING GO OF WHAT PEOPLE THINK</a:t>
            </a:r>
          </a:p>
        </p:txBody>
      </p:sp>
      <p:sp>
        <p:nvSpPr>
          <p:cNvPr name="TextBox 6" id="6"/>
          <p:cNvSpPr txBox="true"/>
          <p:nvPr/>
        </p:nvSpPr>
        <p:spPr>
          <a:xfrm rot="0">
            <a:off x="209972" y="536115"/>
            <a:ext cx="2289627" cy="1615714"/>
          </a:xfrm>
          <a:prstGeom prst="rect">
            <a:avLst/>
          </a:prstGeom>
        </p:spPr>
        <p:txBody>
          <a:bodyPr anchor="t" rtlCol="false" tIns="0" lIns="0" bIns="0" rIns="0">
            <a:spAutoFit/>
          </a:bodyPr>
          <a:lstStyle/>
          <a:p>
            <a:pPr algn="ctr" marL="0" indent="0" lvl="0">
              <a:lnSpc>
                <a:spcPts val="11976"/>
              </a:lnSpc>
            </a:pPr>
            <a:r>
              <a:rPr lang="en-US" sz="11976" spc="-119">
                <a:solidFill>
                  <a:srgbClr val="FAF1E7"/>
                </a:solidFill>
                <a:latin typeface="Bobby Jones Soft"/>
              </a:rPr>
              <a:t>1</a:t>
            </a:r>
          </a:p>
        </p:txBody>
      </p:sp>
      <p:sp>
        <p:nvSpPr>
          <p:cNvPr name="Freeform 7" id="7"/>
          <p:cNvSpPr/>
          <p:nvPr/>
        </p:nvSpPr>
        <p:spPr>
          <a:xfrm flipH="false" flipV="false" rot="0">
            <a:off x="209972" y="9258300"/>
            <a:ext cx="2459420" cy="886115"/>
          </a:xfrm>
          <a:custGeom>
            <a:avLst/>
            <a:gdLst/>
            <a:ahLst/>
            <a:cxnLst/>
            <a:rect r="r" b="b" t="t" l="l"/>
            <a:pathLst>
              <a:path h="886115" w="2459420">
                <a:moveTo>
                  <a:pt x="0" y="0"/>
                </a:moveTo>
                <a:lnTo>
                  <a:pt x="2459420" y="0"/>
                </a:lnTo>
                <a:lnTo>
                  <a:pt x="2459420" y="886115"/>
                </a:lnTo>
                <a:lnTo>
                  <a:pt x="0" y="886115"/>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1E7"/>
        </a:solidFill>
      </p:bgPr>
    </p:bg>
    <p:spTree>
      <p:nvGrpSpPr>
        <p:cNvPr id="1" name=""/>
        <p:cNvGrpSpPr/>
        <p:nvPr/>
      </p:nvGrpSpPr>
      <p:grpSpPr>
        <a:xfrm>
          <a:off x="0" y="0"/>
          <a:ext cx="0" cy="0"/>
          <a:chOff x="0" y="0"/>
          <a:chExt cx="0" cy="0"/>
        </a:xfrm>
      </p:grpSpPr>
      <p:sp>
        <p:nvSpPr>
          <p:cNvPr name="Freeform 2" id="2"/>
          <p:cNvSpPr/>
          <p:nvPr/>
        </p:nvSpPr>
        <p:spPr>
          <a:xfrm flipH="false" flipV="false" rot="0">
            <a:off x="342820" y="265413"/>
            <a:ext cx="2156779" cy="2188614"/>
          </a:xfrm>
          <a:custGeom>
            <a:avLst/>
            <a:gdLst/>
            <a:ahLst/>
            <a:cxnLst/>
            <a:rect r="r" b="b" t="t" l="l"/>
            <a:pathLst>
              <a:path h="2188614" w="2156779">
                <a:moveTo>
                  <a:pt x="0" y="0"/>
                </a:moveTo>
                <a:lnTo>
                  <a:pt x="2156779" y="0"/>
                </a:lnTo>
                <a:lnTo>
                  <a:pt x="2156779" y="2188614"/>
                </a:lnTo>
                <a:lnTo>
                  <a:pt x="0" y="21886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957421" y="9390536"/>
            <a:ext cx="2092396" cy="753878"/>
          </a:xfrm>
          <a:custGeom>
            <a:avLst/>
            <a:gdLst/>
            <a:ahLst/>
            <a:cxnLst/>
            <a:rect r="r" b="b" t="t" l="l"/>
            <a:pathLst>
              <a:path h="753878" w="2092396">
                <a:moveTo>
                  <a:pt x="0" y="0"/>
                </a:moveTo>
                <a:lnTo>
                  <a:pt x="2092396" y="0"/>
                </a:lnTo>
                <a:lnTo>
                  <a:pt x="2092396" y="753879"/>
                </a:lnTo>
                <a:lnTo>
                  <a:pt x="0" y="753879"/>
                </a:lnTo>
                <a:lnTo>
                  <a:pt x="0" y="0"/>
                </a:lnTo>
                <a:close/>
              </a:path>
            </a:pathLst>
          </a:custGeom>
          <a:blipFill>
            <a:blip r:embed="rId4"/>
            <a:stretch>
              <a:fillRect l="0" t="0" r="0" b="0"/>
            </a:stretch>
          </a:blipFill>
        </p:spPr>
      </p:sp>
      <p:sp>
        <p:nvSpPr>
          <p:cNvPr name="Freeform 4" id="4"/>
          <p:cNvSpPr/>
          <p:nvPr/>
        </p:nvSpPr>
        <p:spPr>
          <a:xfrm flipH="false" flipV="false" rot="0">
            <a:off x="10593272" y="1945952"/>
            <a:ext cx="6062986" cy="7977614"/>
          </a:xfrm>
          <a:custGeom>
            <a:avLst/>
            <a:gdLst/>
            <a:ahLst/>
            <a:cxnLst/>
            <a:rect r="r" b="b" t="t" l="l"/>
            <a:pathLst>
              <a:path h="7977614" w="6062986">
                <a:moveTo>
                  <a:pt x="0" y="0"/>
                </a:moveTo>
                <a:lnTo>
                  <a:pt x="6062987" y="0"/>
                </a:lnTo>
                <a:lnTo>
                  <a:pt x="6062987" y="7977614"/>
                </a:lnTo>
                <a:lnTo>
                  <a:pt x="0" y="79776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702283" y="2778619"/>
            <a:ext cx="8193204" cy="7144946"/>
          </a:xfrm>
          <a:prstGeom prst="rect">
            <a:avLst/>
          </a:prstGeom>
        </p:spPr>
        <p:txBody>
          <a:bodyPr anchor="t" rtlCol="false" tIns="0" lIns="0" bIns="0" rIns="0">
            <a:spAutoFit/>
          </a:bodyPr>
          <a:lstStyle/>
          <a:p>
            <a:pPr algn="l">
              <a:lnSpc>
                <a:spcPts val="5153"/>
              </a:lnSpc>
            </a:pPr>
            <a:r>
              <a:rPr lang="en-US" sz="3680">
                <a:solidFill>
                  <a:srgbClr val="8F3F36"/>
                </a:solidFill>
                <a:latin typeface="Nunito"/>
              </a:rPr>
              <a:t>“The thing that is really hard, and really amazing, is giving up on being perfect and beginning the of becoming yourself.”​</a:t>
            </a:r>
          </a:p>
          <a:p>
            <a:pPr algn="l">
              <a:lnSpc>
                <a:spcPts val="5153"/>
              </a:lnSpc>
            </a:pPr>
            <a:r>
              <a:rPr lang="en-US" sz="3680">
                <a:solidFill>
                  <a:srgbClr val="8F3F36"/>
                </a:solidFill>
                <a:latin typeface="Nunito"/>
              </a:rPr>
              <a:t>-Anna Quindeln​</a:t>
            </a:r>
          </a:p>
          <a:p>
            <a:pPr algn="l">
              <a:lnSpc>
                <a:spcPts val="5153"/>
              </a:lnSpc>
            </a:pPr>
          </a:p>
          <a:p>
            <a:pPr algn="l">
              <a:lnSpc>
                <a:spcPts val="5153"/>
              </a:lnSpc>
            </a:pPr>
            <a:r>
              <a:rPr lang="en-US" sz="3680">
                <a:solidFill>
                  <a:srgbClr val="8F3F36"/>
                </a:solidFill>
                <a:latin typeface="Nunito"/>
              </a:rPr>
              <a:t>“A moment of self-compassion can change your entire day. A string of much moments can change the course of your life.”​</a:t>
            </a:r>
          </a:p>
          <a:p>
            <a:pPr algn="l" marL="0" indent="0" lvl="0">
              <a:lnSpc>
                <a:spcPts val="5153"/>
              </a:lnSpc>
              <a:spcBef>
                <a:spcPct val="0"/>
              </a:spcBef>
            </a:pPr>
            <a:r>
              <a:rPr lang="en-US" sz="3680">
                <a:solidFill>
                  <a:srgbClr val="8F3F36"/>
                </a:solidFill>
                <a:latin typeface="Nunito"/>
              </a:rPr>
              <a:t>-Christopher K. Germer</a:t>
            </a:r>
          </a:p>
        </p:txBody>
      </p:sp>
      <p:sp>
        <p:nvSpPr>
          <p:cNvPr name="TextBox 6" id="6"/>
          <p:cNvSpPr txBox="true"/>
          <p:nvPr/>
        </p:nvSpPr>
        <p:spPr>
          <a:xfrm rot="0">
            <a:off x="3426254" y="779572"/>
            <a:ext cx="13833046" cy="1529815"/>
          </a:xfrm>
          <a:prstGeom prst="rect">
            <a:avLst/>
          </a:prstGeom>
        </p:spPr>
        <p:txBody>
          <a:bodyPr anchor="t" rtlCol="false" tIns="0" lIns="0" bIns="0" rIns="0">
            <a:spAutoFit/>
          </a:bodyPr>
          <a:lstStyle/>
          <a:p>
            <a:pPr algn="l" marL="0" indent="0" lvl="0">
              <a:lnSpc>
                <a:spcPts val="5853"/>
              </a:lnSpc>
            </a:pPr>
            <a:r>
              <a:rPr lang="en-US" sz="5853" spc="-58">
                <a:solidFill>
                  <a:srgbClr val="CD695E"/>
                </a:solidFill>
                <a:latin typeface="Bobby Jones Soft"/>
              </a:rPr>
              <a:t>GUIDEPOST #2: CULTIVATING SELF-COMPASSION: LETTING GO OF PERFECTIONISM</a:t>
            </a:r>
          </a:p>
        </p:txBody>
      </p:sp>
      <p:sp>
        <p:nvSpPr>
          <p:cNvPr name="TextBox 7" id="7"/>
          <p:cNvSpPr txBox="true"/>
          <p:nvPr/>
        </p:nvSpPr>
        <p:spPr>
          <a:xfrm rot="0">
            <a:off x="209972" y="536115"/>
            <a:ext cx="2289627" cy="1615714"/>
          </a:xfrm>
          <a:prstGeom prst="rect">
            <a:avLst/>
          </a:prstGeom>
        </p:spPr>
        <p:txBody>
          <a:bodyPr anchor="t" rtlCol="false" tIns="0" lIns="0" bIns="0" rIns="0">
            <a:spAutoFit/>
          </a:bodyPr>
          <a:lstStyle/>
          <a:p>
            <a:pPr algn="ctr" marL="0" indent="0" lvl="0">
              <a:lnSpc>
                <a:spcPts val="11976"/>
              </a:lnSpc>
            </a:pPr>
            <a:r>
              <a:rPr lang="en-US" sz="11976" spc="-119">
                <a:solidFill>
                  <a:srgbClr val="FAF1E7"/>
                </a:solidFill>
                <a:latin typeface="Bobby Jones Soft"/>
              </a:rPr>
              <a:t>2</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0">
            <a:off x="16300015" y="9500423"/>
            <a:ext cx="1783994" cy="642763"/>
          </a:xfrm>
          <a:custGeom>
            <a:avLst/>
            <a:gdLst/>
            <a:ahLst/>
            <a:cxnLst/>
            <a:rect r="r" b="b" t="t" l="l"/>
            <a:pathLst>
              <a:path h="642763" w="1783994">
                <a:moveTo>
                  <a:pt x="0" y="0"/>
                </a:moveTo>
                <a:lnTo>
                  <a:pt x="1783994" y="0"/>
                </a:lnTo>
                <a:lnTo>
                  <a:pt x="1783994" y="642762"/>
                </a:lnTo>
                <a:lnTo>
                  <a:pt x="0" y="642762"/>
                </a:lnTo>
                <a:lnTo>
                  <a:pt x="0" y="0"/>
                </a:lnTo>
                <a:close/>
              </a:path>
            </a:pathLst>
          </a:custGeom>
          <a:blipFill>
            <a:blip r:embed="rId2"/>
            <a:stretch>
              <a:fillRect l="0" t="0" r="0" b="0"/>
            </a:stretch>
          </a:blipFill>
        </p:spPr>
      </p:sp>
      <p:sp>
        <p:nvSpPr>
          <p:cNvPr name="Freeform 3" id="3"/>
          <p:cNvSpPr/>
          <p:nvPr/>
        </p:nvSpPr>
        <p:spPr>
          <a:xfrm flipH="false" flipV="false" rot="0">
            <a:off x="4812559" y="4697698"/>
            <a:ext cx="3838956" cy="4362450"/>
          </a:xfrm>
          <a:custGeom>
            <a:avLst/>
            <a:gdLst/>
            <a:ahLst/>
            <a:cxnLst/>
            <a:rect r="r" b="b" t="t" l="l"/>
            <a:pathLst>
              <a:path h="4362450" w="3838956">
                <a:moveTo>
                  <a:pt x="0" y="0"/>
                </a:moveTo>
                <a:lnTo>
                  <a:pt x="3838956" y="0"/>
                </a:lnTo>
                <a:lnTo>
                  <a:pt x="3838956" y="4362450"/>
                </a:lnTo>
                <a:lnTo>
                  <a:pt x="0" y="43624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4" id="4"/>
          <p:cNvSpPr/>
          <p:nvPr/>
        </p:nvSpPr>
        <p:spPr>
          <a:xfrm flipH="true" flipV="true">
            <a:off x="9137710" y="4539411"/>
            <a:ext cx="33336" cy="4529072"/>
          </a:xfrm>
          <a:prstGeom prst="line">
            <a:avLst/>
          </a:prstGeom>
          <a:ln cap="flat" w="66675">
            <a:solidFill>
              <a:srgbClr val="000000"/>
            </a:solidFill>
            <a:prstDash val="solid"/>
            <a:headEnd type="none" len="sm" w="sm"/>
            <a:tailEnd type="none" len="sm" w="sm"/>
          </a:ln>
        </p:spPr>
      </p:sp>
      <p:sp>
        <p:nvSpPr>
          <p:cNvPr name="Freeform 5" id="5"/>
          <p:cNvSpPr/>
          <p:nvPr/>
        </p:nvSpPr>
        <p:spPr>
          <a:xfrm flipH="false" flipV="false" rot="0">
            <a:off x="13231451" y="4927334"/>
            <a:ext cx="4758430" cy="4704898"/>
          </a:xfrm>
          <a:custGeom>
            <a:avLst/>
            <a:gdLst/>
            <a:ahLst/>
            <a:cxnLst/>
            <a:rect r="r" b="b" t="t" l="l"/>
            <a:pathLst>
              <a:path h="4704898" w="4758430">
                <a:moveTo>
                  <a:pt x="0" y="0"/>
                </a:moveTo>
                <a:lnTo>
                  <a:pt x="4758430" y="0"/>
                </a:lnTo>
                <a:lnTo>
                  <a:pt x="4758430" y="4704898"/>
                </a:lnTo>
                <a:lnTo>
                  <a:pt x="0" y="47048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557368" y="1926953"/>
            <a:ext cx="15173264" cy="1250658"/>
          </a:xfrm>
          <a:prstGeom prst="rect">
            <a:avLst/>
          </a:prstGeom>
        </p:spPr>
        <p:txBody>
          <a:bodyPr anchor="t" rtlCol="false" tIns="0" lIns="0" bIns="0" rIns="0">
            <a:spAutoFit/>
          </a:bodyPr>
          <a:lstStyle/>
          <a:p>
            <a:pPr algn="ctr">
              <a:lnSpc>
                <a:spcPts val="5091"/>
              </a:lnSpc>
            </a:pPr>
            <a:r>
              <a:rPr lang="en-US" sz="3636">
                <a:solidFill>
                  <a:srgbClr val="8F3F36"/>
                </a:solidFill>
                <a:latin typeface="Nunito"/>
              </a:rPr>
              <a:t>“Understanding the difference between healthy striving &amp; perfectionism is critical to laying down the shield &amp; picking up your life.”</a:t>
            </a:r>
            <a:r>
              <a:rPr lang="en-US" sz="3636">
                <a:solidFill>
                  <a:srgbClr val="8F3F36"/>
                </a:solidFill>
                <a:latin typeface="Nunito"/>
              </a:rPr>
              <a:t>​</a:t>
            </a:r>
          </a:p>
        </p:txBody>
      </p:sp>
      <p:sp>
        <p:nvSpPr>
          <p:cNvPr name="TextBox 7" id="7"/>
          <p:cNvSpPr txBox="true"/>
          <p:nvPr/>
        </p:nvSpPr>
        <p:spPr>
          <a:xfrm rot="0">
            <a:off x="761505" y="507236"/>
            <a:ext cx="17074013" cy="1242191"/>
          </a:xfrm>
          <a:prstGeom prst="rect">
            <a:avLst/>
          </a:prstGeom>
        </p:spPr>
        <p:txBody>
          <a:bodyPr anchor="t" rtlCol="false" tIns="0" lIns="0" bIns="0" rIns="0">
            <a:spAutoFit/>
          </a:bodyPr>
          <a:lstStyle/>
          <a:p>
            <a:pPr algn="ctr" marL="0" indent="0" lvl="0">
              <a:lnSpc>
                <a:spcPts val="9155"/>
              </a:lnSpc>
            </a:pPr>
            <a:r>
              <a:rPr lang="en-US" sz="9155" spc="-91">
                <a:solidFill>
                  <a:srgbClr val="CD695E"/>
                </a:solidFill>
                <a:latin typeface="Bobby Jones Soft"/>
              </a:rPr>
              <a:t>PERFECTIONISM VS. HEALTHY STRIVING ​</a:t>
            </a:r>
          </a:p>
        </p:txBody>
      </p:sp>
      <p:sp>
        <p:nvSpPr>
          <p:cNvPr name="TextBox 8" id="8"/>
          <p:cNvSpPr txBox="true"/>
          <p:nvPr/>
        </p:nvSpPr>
        <p:spPr>
          <a:xfrm rot="0">
            <a:off x="500379" y="3849205"/>
            <a:ext cx="4145566" cy="690206"/>
          </a:xfrm>
          <a:prstGeom prst="rect">
            <a:avLst/>
          </a:prstGeom>
        </p:spPr>
        <p:txBody>
          <a:bodyPr anchor="t" rtlCol="false" tIns="0" lIns="0" bIns="0" rIns="0">
            <a:spAutoFit/>
          </a:bodyPr>
          <a:lstStyle/>
          <a:p>
            <a:pPr algn="ctr" marL="0" indent="0" lvl="0">
              <a:lnSpc>
                <a:spcPts val="5128"/>
              </a:lnSpc>
            </a:pPr>
            <a:r>
              <a:rPr lang="en-US" sz="5128" spc="-51">
                <a:solidFill>
                  <a:srgbClr val="CD695E"/>
                </a:solidFill>
                <a:latin typeface="Bobby Jones Soft"/>
              </a:rPr>
              <a:t>PERFECTIONISM:</a:t>
            </a:r>
          </a:p>
        </p:txBody>
      </p:sp>
      <p:sp>
        <p:nvSpPr>
          <p:cNvPr name="TextBox 9" id="9"/>
          <p:cNvSpPr txBox="true"/>
          <p:nvPr/>
        </p:nvSpPr>
        <p:spPr>
          <a:xfrm rot="0">
            <a:off x="298119" y="4715944"/>
            <a:ext cx="4216092" cy="4968176"/>
          </a:xfrm>
          <a:prstGeom prst="rect">
            <a:avLst/>
          </a:prstGeom>
        </p:spPr>
        <p:txBody>
          <a:bodyPr anchor="t" rtlCol="false" tIns="0" lIns="0" bIns="0" rIns="0">
            <a:spAutoFit/>
          </a:bodyPr>
          <a:lstStyle/>
          <a:p>
            <a:pPr algn="l" marL="555814" indent="-277907" lvl="1">
              <a:lnSpc>
                <a:spcPts val="3604"/>
              </a:lnSpc>
              <a:buFont typeface="Arial"/>
              <a:buChar char="•"/>
            </a:pPr>
            <a:r>
              <a:rPr lang="en-US" sz="2574">
                <a:solidFill>
                  <a:srgbClr val="8F3F36"/>
                </a:solidFill>
                <a:latin typeface="Nunito"/>
              </a:rPr>
              <a:t>“Where perfectionism exists, shame is lurking.”​</a:t>
            </a:r>
          </a:p>
          <a:p>
            <a:pPr algn="l" marL="555814" indent="-277907" lvl="1">
              <a:lnSpc>
                <a:spcPts val="3604"/>
              </a:lnSpc>
              <a:buFont typeface="Arial"/>
              <a:buChar char="•"/>
            </a:pPr>
            <a:r>
              <a:rPr lang="en-US" sz="2574">
                <a:solidFill>
                  <a:srgbClr val="8F3F36"/>
                </a:solidFill>
                <a:latin typeface="Nunito"/>
              </a:rPr>
              <a:t>It is easier for us to claim perfectionism rather than shame.​</a:t>
            </a:r>
          </a:p>
          <a:p>
            <a:pPr algn="l" marL="555814" indent="-277907" lvl="1">
              <a:lnSpc>
                <a:spcPts val="3604"/>
              </a:lnSpc>
              <a:buFont typeface="Arial"/>
              <a:buChar char="•"/>
            </a:pPr>
            <a:r>
              <a:rPr lang="en-US" sz="2574">
                <a:solidFill>
                  <a:srgbClr val="8F3F36"/>
                </a:solidFill>
                <a:latin typeface="Nunito"/>
              </a:rPr>
              <a:t>Perfectionism is a shield. ​</a:t>
            </a:r>
          </a:p>
          <a:p>
            <a:pPr algn="l" marL="555814" indent="-277907" lvl="1">
              <a:lnSpc>
                <a:spcPts val="3604"/>
              </a:lnSpc>
              <a:buFont typeface="Arial"/>
              <a:buChar char="•"/>
            </a:pPr>
            <a:r>
              <a:rPr lang="en-US" sz="2574">
                <a:solidFill>
                  <a:srgbClr val="8F3F36"/>
                </a:solidFill>
                <a:latin typeface="Nunito"/>
              </a:rPr>
              <a:t>Perfectionism is our attempt at trying to earn approval and acceptance.</a:t>
            </a:r>
          </a:p>
        </p:txBody>
      </p:sp>
      <p:sp>
        <p:nvSpPr>
          <p:cNvPr name="TextBox 10" id="10"/>
          <p:cNvSpPr txBox="true"/>
          <p:nvPr/>
        </p:nvSpPr>
        <p:spPr>
          <a:xfrm rot="0">
            <a:off x="9720718" y="3850576"/>
            <a:ext cx="5313557" cy="692250"/>
          </a:xfrm>
          <a:prstGeom prst="rect">
            <a:avLst/>
          </a:prstGeom>
        </p:spPr>
        <p:txBody>
          <a:bodyPr anchor="t" rtlCol="false" tIns="0" lIns="0" bIns="0" rIns="0">
            <a:spAutoFit/>
          </a:bodyPr>
          <a:lstStyle/>
          <a:p>
            <a:pPr algn="l" marL="0" indent="0" lvl="0">
              <a:lnSpc>
                <a:spcPts val="5128"/>
              </a:lnSpc>
            </a:pPr>
            <a:r>
              <a:rPr lang="en-US" sz="5128" spc="-51">
                <a:solidFill>
                  <a:srgbClr val="CD695E"/>
                </a:solidFill>
                <a:latin typeface="Bobby Jones Soft"/>
              </a:rPr>
              <a:t>HEALTHY STRIVING:</a:t>
            </a:r>
          </a:p>
        </p:txBody>
      </p:sp>
      <p:sp>
        <p:nvSpPr>
          <p:cNvPr name="TextBox 11" id="11"/>
          <p:cNvSpPr txBox="true"/>
          <p:nvPr/>
        </p:nvSpPr>
        <p:spPr>
          <a:xfrm rot="0">
            <a:off x="9499658" y="4733326"/>
            <a:ext cx="3954940" cy="4830839"/>
          </a:xfrm>
          <a:prstGeom prst="rect">
            <a:avLst/>
          </a:prstGeom>
        </p:spPr>
        <p:txBody>
          <a:bodyPr anchor="t" rtlCol="false" tIns="0" lIns="0" bIns="0" rIns="0">
            <a:spAutoFit/>
          </a:bodyPr>
          <a:lstStyle/>
          <a:p>
            <a:pPr algn="l" marL="593936" indent="-296968" lvl="1">
              <a:lnSpc>
                <a:spcPts val="3851"/>
              </a:lnSpc>
              <a:buFont typeface="Arial"/>
              <a:buChar char="•"/>
            </a:pPr>
            <a:r>
              <a:rPr lang="en-US" sz="2750">
                <a:solidFill>
                  <a:srgbClr val="8F3F36"/>
                </a:solidFill>
                <a:latin typeface="Nunito"/>
              </a:rPr>
              <a:t>Self-focused​</a:t>
            </a:r>
          </a:p>
          <a:p>
            <a:pPr algn="l" marL="593936" indent="-296968" lvl="1">
              <a:lnSpc>
                <a:spcPts val="3851"/>
              </a:lnSpc>
              <a:buFont typeface="Arial"/>
              <a:buChar char="•"/>
            </a:pPr>
            <a:r>
              <a:rPr lang="en-US" sz="2750">
                <a:solidFill>
                  <a:srgbClr val="8F3F36"/>
                </a:solidFill>
                <a:latin typeface="Nunito"/>
              </a:rPr>
              <a:t>When we allow ourselves to be vulnerable to universal experiences such as shame, judgement, and blame​</a:t>
            </a:r>
          </a:p>
          <a:p>
            <a:pPr algn="l" marL="593936" indent="-296968" lvl="1">
              <a:lnSpc>
                <a:spcPts val="3851"/>
              </a:lnSpc>
              <a:buFont typeface="Arial"/>
              <a:buChar char="•"/>
            </a:pPr>
            <a:r>
              <a:rPr lang="en-US" sz="2750">
                <a:solidFill>
                  <a:srgbClr val="8F3F36"/>
                </a:solidFill>
                <a:latin typeface="Nunito"/>
              </a:rPr>
              <a:t>Allows us to develop shame resilience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0">
            <a:off x="308475" y="9426078"/>
            <a:ext cx="1803211" cy="649686"/>
          </a:xfrm>
          <a:custGeom>
            <a:avLst/>
            <a:gdLst/>
            <a:ahLst/>
            <a:cxnLst/>
            <a:rect r="r" b="b" t="t" l="l"/>
            <a:pathLst>
              <a:path h="649686" w="1803211">
                <a:moveTo>
                  <a:pt x="0" y="0"/>
                </a:moveTo>
                <a:lnTo>
                  <a:pt x="1803211" y="0"/>
                </a:lnTo>
                <a:lnTo>
                  <a:pt x="1803211" y="649687"/>
                </a:lnTo>
                <a:lnTo>
                  <a:pt x="0" y="649687"/>
                </a:lnTo>
                <a:lnTo>
                  <a:pt x="0" y="0"/>
                </a:lnTo>
                <a:close/>
              </a:path>
            </a:pathLst>
          </a:custGeom>
          <a:blipFill>
            <a:blip r:embed="rId2"/>
            <a:stretch>
              <a:fillRect l="0" t="0" r="0" b="0"/>
            </a:stretch>
          </a:blipFill>
        </p:spPr>
      </p:sp>
      <p:sp>
        <p:nvSpPr>
          <p:cNvPr name="TextBox 3" id="3"/>
          <p:cNvSpPr txBox="true"/>
          <p:nvPr/>
        </p:nvSpPr>
        <p:spPr>
          <a:xfrm rot="0">
            <a:off x="0" y="555625"/>
            <a:ext cx="18288000" cy="1079501"/>
          </a:xfrm>
          <a:prstGeom prst="rect">
            <a:avLst/>
          </a:prstGeom>
        </p:spPr>
        <p:txBody>
          <a:bodyPr anchor="t" rtlCol="false" tIns="0" lIns="0" bIns="0" rIns="0">
            <a:spAutoFit/>
          </a:bodyPr>
          <a:lstStyle/>
          <a:p>
            <a:pPr algn="ctr" marL="0" indent="0" lvl="0">
              <a:lnSpc>
                <a:spcPts val="8000"/>
              </a:lnSpc>
            </a:pPr>
            <a:r>
              <a:rPr lang="en-US" sz="8000" spc="-80">
                <a:solidFill>
                  <a:srgbClr val="CD695E"/>
                </a:solidFill>
                <a:latin typeface="Bobby Jones Soft"/>
              </a:rPr>
              <a:t>HOW TO PRACTICE SELF-COMPASSION​</a:t>
            </a:r>
          </a:p>
        </p:txBody>
      </p:sp>
      <p:sp>
        <p:nvSpPr>
          <p:cNvPr name="TextBox 4" id="4"/>
          <p:cNvSpPr txBox="true"/>
          <p:nvPr/>
        </p:nvSpPr>
        <p:spPr>
          <a:xfrm rot="0">
            <a:off x="1028700" y="1558925"/>
            <a:ext cx="16230600" cy="1225807"/>
          </a:xfrm>
          <a:prstGeom prst="rect">
            <a:avLst/>
          </a:prstGeom>
        </p:spPr>
        <p:txBody>
          <a:bodyPr anchor="t" rtlCol="false" tIns="0" lIns="0" bIns="0" rIns="0">
            <a:spAutoFit/>
          </a:bodyPr>
          <a:lstStyle/>
          <a:p>
            <a:pPr algn="ctr">
              <a:lnSpc>
                <a:spcPts val="4885"/>
              </a:lnSpc>
              <a:spcBef>
                <a:spcPct val="0"/>
              </a:spcBef>
            </a:pPr>
            <a:r>
              <a:rPr lang="en-US" sz="3489" spc="-34">
                <a:solidFill>
                  <a:srgbClr val="000000"/>
                </a:solidFill>
                <a:latin typeface="Bobby Jones Soft"/>
              </a:rPr>
              <a:t>“SO, IF WE WANT TO LIVE &amp; LOVE WITH OUR WHOLE HEARTS, HOW DO WE KEEP PERFECTIONISM FROM SABOTAGING OUR EFFORTS?”</a:t>
            </a:r>
          </a:p>
        </p:txBody>
      </p:sp>
      <p:grpSp>
        <p:nvGrpSpPr>
          <p:cNvPr name="Group 5" id="5"/>
          <p:cNvGrpSpPr/>
          <p:nvPr/>
        </p:nvGrpSpPr>
        <p:grpSpPr>
          <a:xfrm rot="0">
            <a:off x="2713365" y="2955861"/>
            <a:ext cx="13652578" cy="6982581"/>
            <a:chOff x="0" y="0"/>
            <a:chExt cx="18203437" cy="9310108"/>
          </a:xfrm>
        </p:grpSpPr>
        <p:sp>
          <p:nvSpPr>
            <p:cNvPr name="AutoShape 6" id="6"/>
            <p:cNvSpPr/>
            <p:nvPr/>
          </p:nvSpPr>
          <p:spPr>
            <a:xfrm flipV="true">
              <a:off x="5251007" y="0"/>
              <a:ext cx="0" cy="8931437"/>
            </a:xfrm>
            <a:prstGeom prst="line">
              <a:avLst/>
            </a:prstGeom>
            <a:ln cap="flat" w="88900">
              <a:solidFill>
                <a:srgbClr val="000000"/>
              </a:solidFill>
              <a:prstDash val="solid"/>
              <a:headEnd type="none" len="sm" w="sm"/>
              <a:tailEnd type="none" len="sm" w="sm"/>
            </a:ln>
          </p:spPr>
        </p:sp>
        <p:sp>
          <p:nvSpPr>
            <p:cNvPr name="AutoShape 7" id="7"/>
            <p:cNvSpPr/>
            <p:nvPr/>
          </p:nvSpPr>
          <p:spPr>
            <a:xfrm flipV="true">
              <a:off x="11727951" y="0"/>
              <a:ext cx="0" cy="8931437"/>
            </a:xfrm>
            <a:prstGeom prst="line">
              <a:avLst/>
            </a:prstGeom>
            <a:ln cap="flat" w="88900">
              <a:solidFill>
                <a:srgbClr val="000000"/>
              </a:solidFill>
              <a:prstDash val="solid"/>
              <a:headEnd type="none" len="sm" w="sm"/>
              <a:tailEnd type="none" len="sm" w="sm"/>
            </a:ln>
          </p:spPr>
        </p:sp>
        <p:sp>
          <p:nvSpPr>
            <p:cNvPr name="Freeform 8" id="8"/>
            <p:cNvSpPr/>
            <p:nvPr/>
          </p:nvSpPr>
          <p:spPr>
            <a:xfrm flipH="false" flipV="false" rot="0">
              <a:off x="1779322" y="652099"/>
              <a:ext cx="2821762" cy="4235290"/>
            </a:xfrm>
            <a:custGeom>
              <a:avLst/>
              <a:gdLst/>
              <a:ahLst/>
              <a:cxnLst/>
              <a:rect r="r" b="b" t="t" l="l"/>
              <a:pathLst>
                <a:path h="4235290" w="2821762">
                  <a:moveTo>
                    <a:pt x="0" y="0"/>
                  </a:moveTo>
                  <a:lnTo>
                    <a:pt x="2821762" y="0"/>
                  </a:lnTo>
                  <a:lnTo>
                    <a:pt x="2821762" y="4235291"/>
                  </a:lnTo>
                  <a:lnTo>
                    <a:pt x="0" y="4235291"/>
                  </a:lnTo>
                  <a:lnTo>
                    <a:pt x="0" y="0"/>
                  </a:lnTo>
                  <a:close/>
                </a:path>
              </a:pathLst>
            </a:custGeom>
            <a:blipFill>
              <a:blip r:embed="rId3"/>
              <a:stretch>
                <a:fillRect l="0" t="0" r="0" b="0"/>
              </a:stretch>
            </a:blipFill>
          </p:spPr>
        </p:sp>
        <p:pic>
          <p:nvPicPr>
            <p:cNvPr name="Picture 9" id="9"/>
            <p:cNvPicPr>
              <a:picLocks noChangeAspect="true"/>
            </p:cNvPicPr>
            <p:nvPr/>
          </p:nvPicPr>
          <p:blipFill>
            <a:blip r:embed="rId4"/>
            <a:srcRect l="0" t="0" r="0" b="0"/>
            <a:stretch>
              <a:fillRect/>
            </a:stretch>
          </p:blipFill>
          <p:spPr>
            <a:xfrm flipH="false" flipV="false" rot="0">
              <a:off x="6203855" y="484121"/>
              <a:ext cx="4571248" cy="4571248"/>
            </a:xfrm>
            <a:prstGeom prst="rect">
              <a:avLst/>
            </a:prstGeom>
          </p:spPr>
        </p:pic>
        <p:sp>
          <p:nvSpPr>
            <p:cNvPr name="Freeform 10" id="10"/>
            <p:cNvSpPr/>
            <p:nvPr/>
          </p:nvSpPr>
          <p:spPr>
            <a:xfrm flipH="false" flipV="false" rot="0">
              <a:off x="12426917" y="484121"/>
              <a:ext cx="5122004" cy="4238458"/>
            </a:xfrm>
            <a:custGeom>
              <a:avLst/>
              <a:gdLst/>
              <a:ahLst/>
              <a:cxnLst/>
              <a:rect r="r" b="b" t="t" l="l"/>
              <a:pathLst>
                <a:path h="4238458" w="5122004">
                  <a:moveTo>
                    <a:pt x="0" y="0"/>
                  </a:moveTo>
                  <a:lnTo>
                    <a:pt x="5122004" y="0"/>
                  </a:lnTo>
                  <a:lnTo>
                    <a:pt x="5122004" y="4238458"/>
                  </a:lnTo>
                  <a:lnTo>
                    <a:pt x="0" y="4238458"/>
                  </a:lnTo>
                  <a:lnTo>
                    <a:pt x="0" y="0"/>
                  </a:lnTo>
                  <a:close/>
                </a:path>
              </a:pathLst>
            </a:custGeom>
            <a:blipFill>
              <a:blip r:embed="rId5"/>
              <a:stretch>
                <a:fillRect l="0" t="0" r="0" b="0"/>
              </a:stretch>
            </a:blipFill>
          </p:spPr>
        </p:sp>
        <p:sp>
          <p:nvSpPr>
            <p:cNvPr name="TextBox 11" id="11"/>
            <p:cNvSpPr txBox="true"/>
            <p:nvPr/>
          </p:nvSpPr>
          <p:spPr>
            <a:xfrm rot="0">
              <a:off x="0" y="5281821"/>
              <a:ext cx="5295457" cy="3539182"/>
            </a:xfrm>
            <a:prstGeom prst="rect">
              <a:avLst/>
            </a:prstGeom>
          </p:spPr>
          <p:txBody>
            <a:bodyPr anchor="t" rtlCol="false" tIns="0" lIns="0" bIns="0" rIns="0">
              <a:spAutoFit/>
            </a:bodyPr>
            <a:lstStyle/>
            <a:p>
              <a:pPr algn="ctr">
                <a:lnSpc>
                  <a:spcPts val="2934"/>
                </a:lnSpc>
              </a:pPr>
              <a:r>
                <a:rPr lang="en-US" sz="3622" u="sng">
                  <a:solidFill>
                    <a:srgbClr val="000000"/>
                  </a:solidFill>
                  <a:latin typeface="KG Primary Penmanship"/>
                </a:rPr>
                <a:t>Self-Kindness:</a:t>
              </a:r>
            </a:p>
            <a:p>
              <a:pPr algn="ctr">
                <a:lnSpc>
                  <a:spcPts val="2934"/>
                </a:lnSpc>
              </a:pPr>
              <a:r>
                <a:rPr lang="en-US" sz="3622">
                  <a:solidFill>
                    <a:srgbClr val="000000"/>
                  </a:solidFill>
                  <a:latin typeface="KG Primary Penmanship"/>
                </a:rPr>
                <a:t>Being warm and understanding toward ourselves when we suffer, fail, or feel inadequate, rather than ignoring our pain  </a:t>
              </a:r>
            </a:p>
          </p:txBody>
        </p:sp>
        <p:sp>
          <p:nvSpPr>
            <p:cNvPr name="TextBox 12" id="12"/>
            <p:cNvSpPr txBox="true"/>
            <p:nvPr/>
          </p:nvSpPr>
          <p:spPr>
            <a:xfrm rot="0">
              <a:off x="5489132" y="5272296"/>
              <a:ext cx="5949894" cy="3659141"/>
            </a:xfrm>
            <a:prstGeom prst="rect">
              <a:avLst/>
            </a:prstGeom>
          </p:spPr>
          <p:txBody>
            <a:bodyPr anchor="t" rtlCol="false" tIns="0" lIns="0" bIns="0" rIns="0">
              <a:spAutoFit/>
            </a:bodyPr>
            <a:lstStyle/>
            <a:p>
              <a:pPr algn="ctr">
                <a:lnSpc>
                  <a:spcPts val="2666"/>
                </a:lnSpc>
              </a:pPr>
              <a:r>
                <a:rPr lang="en-US" sz="3292" u="sng">
                  <a:solidFill>
                    <a:srgbClr val="000000"/>
                  </a:solidFill>
                  <a:latin typeface="KG Primary Penmanship"/>
                </a:rPr>
                <a:t>Common Humanity:</a:t>
              </a:r>
            </a:p>
            <a:p>
              <a:pPr algn="ctr">
                <a:lnSpc>
                  <a:spcPts val="2666"/>
                </a:lnSpc>
              </a:pPr>
              <a:r>
                <a:rPr lang="en-US" sz="3292">
                  <a:solidFill>
                    <a:srgbClr val="000000"/>
                  </a:solidFill>
                  <a:latin typeface="KG Primary Penmanship"/>
                </a:rPr>
                <a:t>Recognizes that suffering and feelings of personal inadequacy are a part of the shared human experience- something we all go through rather than something that happens to “me” alone.</a:t>
              </a:r>
            </a:p>
          </p:txBody>
        </p:sp>
        <p:sp>
          <p:nvSpPr>
            <p:cNvPr name="TextBox 13" id="13"/>
            <p:cNvSpPr txBox="true"/>
            <p:nvPr/>
          </p:nvSpPr>
          <p:spPr>
            <a:xfrm rot="0">
              <a:off x="11772401" y="5281821"/>
              <a:ext cx="6431037" cy="4028288"/>
            </a:xfrm>
            <a:prstGeom prst="rect">
              <a:avLst/>
            </a:prstGeom>
          </p:spPr>
          <p:txBody>
            <a:bodyPr anchor="t" rtlCol="false" tIns="0" lIns="0" bIns="0" rIns="0">
              <a:spAutoFit/>
            </a:bodyPr>
            <a:lstStyle/>
            <a:p>
              <a:pPr algn="ctr">
                <a:lnSpc>
                  <a:spcPts val="2934"/>
                </a:lnSpc>
              </a:pPr>
              <a:r>
                <a:rPr lang="en-US" sz="3622" u="sng">
                  <a:solidFill>
                    <a:srgbClr val="000000"/>
                  </a:solidFill>
                  <a:latin typeface="KG Primary Penmanship"/>
                </a:rPr>
                <a:t>Mindfulness:</a:t>
              </a:r>
            </a:p>
            <a:p>
              <a:pPr algn="ctr">
                <a:lnSpc>
                  <a:spcPts val="2934"/>
                </a:lnSpc>
              </a:pPr>
              <a:r>
                <a:rPr lang="en-US" sz="3622">
                  <a:solidFill>
                    <a:srgbClr val="000000"/>
                  </a:solidFill>
                  <a:latin typeface="KG Primary Penmanship"/>
                </a:rPr>
                <a:t>Taking a balanced approach to negative emotions so that feelings are neither suppressed nor exaggerated. We cannot ignore our pain and feel compassion for it at the same time. </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0">
            <a:off x="308475" y="9426078"/>
            <a:ext cx="1803211" cy="649686"/>
          </a:xfrm>
          <a:custGeom>
            <a:avLst/>
            <a:gdLst/>
            <a:ahLst/>
            <a:cxnLst/>
            <a:rect r="r" b="b" t="t" l="l"/>
            <a:pathLst>
              <a:path h="649686" w="1803211">
                <a:moveTo>
                  <a:pt x="0" y="0"/>
                </a:moveTo>
                <a:lnTo>
                  <a:pt x="1803211" y="0"/>
                </a:lnTo>
                <a:lnTo>
                  <a:pt x="1803211" y="649687"/>
                </a:lnTo>
                <a:lnTo>
                  <a:pt x="0" y="649687"/>
                </a:lnTo>
                <a:lnTo>
                  <a:pt x="0" y="0"/>
                </a:lnTo>
                <a:close/>
              </a:path>
            </a:pathLst>
          </a:custGeom>
          <a:blipFill>
            <a:blip r:embed="rId2"/>
            <a:stretch>
              <a:fillRect l="0" t="0" r="0" b="0"/>
            </a:stretch>
          </a:blipFill>
        </p:spPr>
      </p:sp>
      <p:sp>
        <p:nvSpPr>
          <p:cNvPr name="TextBox 3" id="3"/>
          <p:cNvSpPr txBox="true"/>
          <p:nvPr/>
        </p:nvSpPr>
        <p:spPr>
          <a:xfrm rot="0">
            <a:off x="5089732" y="373372"/>
            <a:ext cx="8864572" cy="1571318"/>
          </a:xfrm>
          <a:prstGeom prst="rect">
            <a:avLst/>
          </a:prstGeom>
        </p:spPr>
        <p:txBody>
          <a:bodyPr anchor="t" rtlCol="false" tIns="0" lIns="0" bIns="0" rIns="0">
            <a:spAutoFit/>
          </a:bodyPr>
          <a:lstStyle/>
          <a:p>
            <a:pPr algn="ctr" marL="0" indent="0" lvl="0">
              <a:lnSpc>
                <a:spcPts val="11612"/>
              </a:lnSpc>
            </a:pPr>
            <a:r>
              <a:rPr lang="en-US" sz="11612" spc="-116">
                <a:solidFill>
                  <a:srgbClr val="CD695E"/>
                </a:solidFill>
                <a:latin typeface="Bobby Jones Soft"/>
              </a:rPr>
              <a:t>DIG DEEP​</a:t>
            </a:r>
          </a:p>
        </p:txBody>
      </p:sp>
      <p:grpSp>
        <p:nvGrpSpPr>
          <p:cNvPr name="Group 4" id="4"/>
          <p:cNvGrpSpPr/>
          <p:nvPr/>
        </p:nvGrpSpPr>
        <p:grpSpPr>
          <a:xfrm rot="0">
            <a:off x="2502154" y="2520301"/>
            <a:ext cx="14101977" cy="7230620"/>
            <a:chOff x="0" y="0"/>
            <a:chExt cx="18802635" cy="9640827"/>
          </a:xfrm>
        </p:grpSpPr>
        <p:sp>
          <p:nvSpPr>
            <p:cNvPr name="AutoShape 5" id="5"/>
            <p:cNvSpPr/>
            <p:nvPr/>
          </p:nvSpPr>
          <p:spPr>
            <a:xfrm flipV="true">
              <a:off x="5342409" y="53901"/>
              <a:ext cx="0" cy="9561550"/>
            </a:xfrm>
            <a:prstGeom prst="line">
              <a:avLst/>
            </a:prstGeom>
            <a:ln cap="flat" w="88900">
              <a:solidFill>
                <a:srgbClr val="000000"/>
              </a:solidFill>
              <a:prstDash val="solid"/>
              <a:headEnd type="none" len="sm" w="sm"/>
              <a:tailEnd type="none" len="sm" w="sm"/>
            </a:ln>
          </p:spPr>
        </p:sp>
        <p:sp>
          <p:nvSpPr>
            <p:cNvPr name="AutoShape 6" id="6"/>
            <p:cNvSpPr/>
            <p:nvPr/>
          </p:nvSpPr>
          <p:spPr>
            <a:xfrm flipV="true">
              <a:off x="12031373" y="0"/>
              <a:ext cx="0" cy="9561550"/>
            </a:xfrm>
            <a:prstGeom prst="line">
              <a:avLst/>
            </a:prstGeom>
            <a:ln cap="flat" w="88900">
              <a:solidFill>
                <a:srgbClr val="000000"/>
              </a:solidFill>
              <a:prstDash val="solid"/>
              <a:headEnd type="none" len="sm" w="sm"/>
              <a:tailEnd type="none" len="sm" w="sm"/>
            </a:ln>
          </p:spPr>
        </p:sp>
        <p:sp>
          <p:nvSpPr>
            <p:cNvPr name="Freeform 7" id="7"/>
            <p:cNvSpPr/>
            <p:nvPr/>
          </p:nvSpPr>
          <p:spPr>
            <a:xfrm flipH="false" flipV="false" rot="0">
              <a:off x="0" y="1220619"/>
              <a:ext cx="4841748" cy="5486400"/>
            </a:xfrm>
            <a:custGeom>
              <a:avLst/>
              <a:gdLst/>
              <a:ahLst/>
              <a:cxnLst/>
              <a:rect r="r" b="b" t="t" l="l"/>
              <a:pathLst>
                <a:path h="5486400" w="4841748">
                  <a:moveTo>
                    <a:pt x="0" y="0"/>
                  </a:moveTo>
                  <a:lnTo>
                    <a:pt x="4841748" y="0"/>
                  </a:lnTo>
                  <a:lnTo>
                    <a:pt x="4841748"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5943691" y="1042488"/>
              <a:ext cx="5486400" cy="5486400"/>
            </a:xfrm>
            <a:custGeom>
              <a:avLst/>
              <a:gdLst/>
              <a:ahLst/>
              <a:cxnLst/>
              <a:rect r="r" b="b" t="t" l="l"/>
              <a:pathLst>
                <a:path h="5486400" w="5486400">
                  <a:moveTo>
                    <a:pt x="0" y="0"/>
                  </a:moveTo>
                  <a:lnTo>
                    <a:pt x="5486400" y="0"/>
                  </a:lnTo>
                  <a:lnTo>
                    <a:pt x="5486400"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403518" y="363358"/>
              <a:ext cx="4261923" cy="6165530"/>
            </a:xfrm>
            <a:custGeom>
              <a:avLst/>
              <a:gdLst/>
              <a:ahLst/>
              <a:cxnLst/>
              <a:rect r="r" b="b" t="t" l="l"/>
              <a:pathLst>
                <a:path h="6165530" w="4261923">
                  <a:moveTo>
                    <a:pt x="0" y="0"/>
                  </a:moveTo>
                  <a:lnTo>
                    <a:pt x="4261923" y="0"/>
                  </a:lnTo>
                  <a:lnTo>
                    <a:pt x="4261923" y="6165530"/>
                  </a:lnTo>
                  <a:lnTo>
                    <a:pt x="0" y="6165530"/>
                  </a:lnTo>
                  <a:lnTo>
                    <a:pt x="0" y="0"/>
                  </a:lnTo>
                  <a:close/>
                </a:path>
              </a:pathLst>
            </a:custGeom>
            <a:blipFill>
              <a:blip r:embed="rId7"/>
              <a:stretch>
                <a:fillRect l="0" t="0" r="0" b="0"/>
              </a:stretch>
            </a:blipFill>
          </p:spPr>
        </p:sp>
        <p:sp>
          <p:nvSpPr>
            <p:cNvPr name="TextBox 10" id="10"/>
            <p:cNvSpPr txBox="true"/>
            <p:nvPr/>
          </p:nvSpPr>
          <p:spPr>
            <a:xfrm rot="0">
              <a:off x="217475" y="7156586"/>
              <a:ext cx="4624273" cy="2404964"/>
            </a:xfrm>
            <a:prstGeom prst="rect">
              <a:avLst/>
            </a:prstGeom>
          </p:spPr>
          <p:txBody>
            <a:bodyPr anchor="t" rtlCol="false" tIns="0" lIns="0" bIns="0" rIns="0">
              <a:spAutoFit/>
            </a:bodyPr>
            <a:lstStyle/>
            <a:p>
              <a:pPr algn="ctr">
                <a:lnSpc>
                  <a:spcPts val="3405"/>
                </a:lnSpc>
              </a:pPr>
              <a:r>
                <a:rPr lang="en-US" sz="4204" u="sng">
                  <a:solidFill>
                    <a:srgbClr val="000000"/>
                  </a:solidFill>
                  <a:latin typeface="KG Primary Penmanship"/>
                </a:rPr>
                <a:t>Get Deliberate: </a:t>
              </a:r>
            </a:p>
            <a:p>
              <a:pPr algn="ctr">
                <a:lnSpc>
                  <a:spcPts val="3405"/>
                </a:lnSpc>
              </a:pPr>
              <a:r>
                <a:rPr lang="en-US" sz="4204">
                  <a:solidFill>
                    <a:srgbClr val="000000"/>
                  </a:solidFill>
                  <a:latin typeface="KG Primary Penmanship"/>
                </a:rPr>
                <a:t>Ask yourself, “Do I practice self-compassion daily?”</a:t>
              </a:r>
            </a:p>
          </p:txBody>
        </p:sp>
        <p:sp>
          <p:nvSpPr>
            <p:cNvPr name="TextBox 11" id="11"/>
            <p:cNvSpPr txBox="true"/>
            <p:nvPr/>
          </p:nvSpPr>
          <p:spPr>
            <a:xfrm rot="0">
              <a:off x="5580687" y="7076910"/>
              <a:ext cx="6212407" cy="2563917"/>
            </a:xfrm>
            <a:prstGeom prst="rect">
              <a:avLst/>
            </a:prstGeom>
          </p:spPr>
          <p:txBody>
            <a:bodyPr anchor="t" rtlCol="false" tIns="0" lIns="0" bIns="0" rIns="0">
              <a:spAutoFit/>
            </a:bodyPr>
            <a:lstStyle/>
            <a:p>
              <a:pPr algn="ctr">
                <a:lnSpc>
                  <a:spcPts val="2461"/>
                </a:lnSpc>
              </a:pPr>
              <a:r>
                <a:rPr lang="en-US" sz="3372" u="sng">
                  <a:solidFill>
                    <a:srgbClr val="000000"/>
                  </a:solidFill>
                  <a:latin typeface="KG Primary Penmanship"/>
                </a:rPr>
                <a:t>Get Inspired:</a:t>
              </a:r>
            </a:p>
            <a:p>
              <a:pPr algn="ctr">
                <a:lnSpc>
                  <a:spcPts val="2461"/>
                </a:lnSpc>
              </a:pPr>
              <a:r>
                <a:rPr lang="en-US" sz="3372">
                  <a:solidFill>
                    <a:srgbClr val="000000"/>
                  </a:solidFill>
                  <a:latin typeface="KG Primary Penmanship"/>
                </a:rPr>
                <a:t>Pick a quote that acts as a reminder to practice self-compassion.​</a:t>
              </a:r>
            </a:p>
            <a:p>
              <a:pPr algn="ctr">
                <a:lnSpc>
                  <a:spcPts val="2461"/>
                </a:lnSpc>
              </a:pPr>
              <a:r>
                <a:rPr lang="en-US" sz="3372">
                  <a:solidFill>
                    <a:srgbClr val="000000"/>
                  </a:solidFill>
                  <a:latin typeface="KG Primary Penmanship"/>
                </a:rPr>
                <a:t>“There is a crack in everything. That’s how the light gets in.”</a:t>
              </a:r>
            </a:p>
          </p:txBody>
        </p:sp>
        <p:sp>
          <p:nvSpPr>
            <p:cNvPr name="TextBox 12" id="12"/>
            <p:cNvSpPr txBox="true"/>
            <p:nvPr/>
          </p:nvSpPr>
          <p:spPr>
            <a:xfrm rot="0">
              <a:off x="12266323" y="7086435"/>
              <a:ext cx="6536313" cy="2475115"/>
            </a:xfrm>
            <a:prstGeom prst="rect">
              <a:avLst/>
            </a:prstGeom>
          </p:spPr>
          <p:txBody>
            <a:bodyPr anchor="t" rtlCol="false" tIns="0" lIns="0" bIns="0" rIns="0">
              <a:spAutoFit/>
            </a:bodyPr>
            <a:lstStyle/>
            <a:p>
              <a:pPr algn="ctr">
                <a:lnSpc>
                  <a:spcPts val="2811"/>
                </a:lnSpc>
              </a:pPr>
              <a:r>
                <a:rPr lang="en-US" sz="3851" u="sng">
                  <a:solidFill>
                    <a:srgbClr val="000000"/>
                  </a:solidFill>
                  <a:latin typeface="KG Primary Penmanship"/>
                </a:rPr>
                <a:t>Get Going: </a:t>
              </a:r>
            </a:p>
            <a:p>
              <a:pPr algn="ctr">
                <a:lnSpc>
                  <a:spcPts val="2811"/>
                </a:lnSpc>
              </a:pPr>
              <a:r>
                <a:rPr lang="en-US" sz="3851">
                  <a:solidFill>
                    <a:srgbClr val="000000"/>
                  </a:solidFill>
                  <a:latin typeface="KG Primary Penmanship"/>
                </a:rPr>
                <a:t>Start your day off with self-compassion!​</a:t>
              </a:r>
            </a:p>
            <a:p>
              <a:pPr algn="ctr">
                <a:lnSpc>
                  <a:spcPts val="2811"/>
                </a:lnSpc>
              </a:pPr>
              <a:r>
                <a:rPr lang="en-US" sz="3851">
                  <a:solidFill>
                    <a:srgbClr val="000000"/>
                  </a:solidFill>
                  <a:latin typeface="KG Primary Penmanship"/>
                </a:rPr>
                <a:t>“Today, I’m going to believe that showing up is enough.”</a:t>
              </a:r>
            </a:p>
          </p:txBody>
        </p:sp>
      </p:grpSp>
      <p:sp>
        <p:nvSpPr>
          <p:cNvPr name="TextBox 13" id="13"/>
          <p:cNvSpPr txBox="true"/>
          <p:nvPr/>
        </p:nvSpPr>
        <p:spPr>
          <a:xfrm rot="0">
            <a:off x="1028700" y="1709223"/>
            <a:ext cx="17048885" cy="606682"/>
          </a:xfrm>
          <a:prstGeom prst="rect">
            <a:avLst/>
          </a:prstGeom>
        </p:spPr>
        <p:txBody>
          <a:bodyPr anchor="t" rtlCol="false" tIns="0" lIns="0" bIns="0" rIns="0">
            <a:spAutoFit/>
          </a:bodyPr>
          <a:lstStyle/>
          <a:p>
            <a:pPr algn="ctr">
              <a:lnSpc>
                <a:spcPts val="4885"/>
              </a:lnSpc>
              <a:spcBef>
                <a:spcPct val="0"/>
              </a:spcBef>
            </a:pPr>
            <a:r>
              <a:rPr lang="en-US" sz="3489" spc="-34">
                <a:solidFill>
                  <a:srgbClr val="000000"/>
                </a:solidFill>
                <a:latin typeface="Bobby Jones Soft"/>
              </a:rPr>
              <a:t>“PERFECTION TOUCHES EVERYONE AROUND US. THANKFULLY, COMPASSION ALSO SPREADS QUICKLY.”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DAGFgsxkUls</dc:identifier>
  <dcterms:modified xsi:type="dcterms:W3CDTF">2011-08-01T06:04:30Z</dcterms:modified>
  <cp:revision>1</cp:revision>
  <dc:title>Whole Hearted Living Series #2</dc:title>
</cp:coreProperties>
</file>